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0" r:id="rId1"/>
  </p:sldMasterIdLst>
  <p:notesMasterIdLst>
    <p:notesMasterId r:id="rId65"/>
  </p:notesMasterIdLst>
  <p:sldIdLst>
    <p:sldId id="388" r:id="rId2"/>
    <p:sldId id="391" r:id="rId3"/>
    <p:sldId id="400" r:id="rId4"/>
    <p:sldId id="396" r:id="rId5"/>
    <p:sldId id="404" r:id="rId6"/>
    <p:sldId id="399" r:id="rId7"/>
    <p:sldId id="405" r:id="rId8"/>
    <p:sldId id="402" r:id="rId9"/>
    <p:sldId id="389" r:id="rId10"/>
    <p:sldId id="261" r:id="rId11"/>
    <p:sldId id="263" r:id="rId12"/>
    <p:sldId id="264" r:id="rId13"/>
    <p:sldId id="267" r:id="rId14"/>
    <p:sldId id="268" r:id="rId15"/>
    <p:sldId id="269" r:id="rId16"/>
    <p:sldId id="270" r:id="rId17"/>
    <p:sldId id="271" r:id="rId18"/>
    <p:sldId id="272" r:id="rId19"/>
    <p:sldId id="273" r:id="rId20"/>
    <p:sldId id="335" r:id="rId21"/>
    <p:sldId id="274" r:id="rId22"/>
    <p:sldId id="278" r:id="rId23"/>
    <p:sldId id="289" r:id="rId24"/>
    <p:sldId id="290" r:id="rId25"/>
    <p:sldId id="279" r:id="rId26"/>
    <p:sldId id="321" r:id="rId27"/>
    <p:sldId id="322" r:id="rId28"/>
    <p:sldId id="323" r:id="rId29"/>
    <p:sldId id="324" r:id="rId30"/>
    <p:sldId id="325" r:id="rId31"/>
    <p:sldId id="326" r:id="rId32"/>
    <p:sldId id="327" r:id="rId33"/>
    <p:sldId id="378" r:id="rId34"/>
    <p:sldId id="304" r:id="rId35"/>
    <p:sldId id="332" r:id="rId36"/>
    <p:sldId id="333" r:id="rId37"/>
    <p:sldId id="334" r:id="rId38"/>
    <p:sldId id="307" r:id="rId39"/>
    <p:sldId id="308" r:id="rId40"/>
    <p:sldId id="309" r:id="rId41"/>
    <p:sldId id="310" r:id="rId42"/>
    <p:sldId id="311" r:id="rId43"/>
    <p:sldId id="312" r:id="rId44"/>
    <p:sldId id="313" r:id="rId45"/>
    <p:sldId id="314" r:id="rId46"/>
    <p:sldId id="360" r:id="rId47"/>
    <p:sldId id="361" r:id="rId48"/>
    <p:sldId id="362" r:id="rId49"/>
    <p:sldId id="363" r:id="rId50"/>
    <p:sldId id="364" r:id="rId51"/>
    <p:sldId id="365" r:id="rId52"/>
    <p:sldId id="366" r:id="rId53"/>
    <p:sldId id="367" r:id="rId54"/>
    <p:sldId id="368" r:id="rId55"/>
    <p:sldId id="369" r:id="rId56"/>
    <p:sldId id="370" r:id="rId57"/>
    <p:sldId id="371" r:id="rId58"/>
    <p:sldId id="372" r:id="rId59"/>
    <p:sldId id="373" r:id="rId60"/>
    <p:sldId id="374" r:id="rId61"/>
    <p:sldId id="375" r:id="rId62"/>
    <p:sldId id="299" r:id="rId63"/>
    <p:sldId id="300" r:id="rId6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682" autoAdjust="0"/>
  </p:normalViewPr>
  <p:slideViewPr>
    <p:cSldViewPr snapToGrid="0" snapToObjects="1">
      <p:cViewPr>
        <p:scale>
          <a:sx n="90" d="100"/>
          <a:sy n="90" d="100"/>
        </p:scale>
        <p:origin x="-1496" y="-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notesMaster" Target="notesMasters/notesMaster1.xml"/><Relationship Id="rId66" Type="http://schemas.openxmlformats.org/officeDocument/2006/relationships/printerSettings" Target="printerSettings/printerSettings1.bin"/><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880907B-5A46-AA49-851B-B07268F9B103}" type="datetimeFigureOut">
              <a:rPr lang="en-US" smtClean="0"/>
              <a:t>3/10/17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16D777-8C63-864C-B683-9084BCCD835E}" type="slidenum">
              <a:rPr lang="en-US" smtClean="0"/>
              <a:t>‹#›</a:t>
            </a:fld>
            <a:endParaRPr lang="en-US"/>
          </a:p>
        </p:txBody>
      </p:sp>
    </p:spTree>
    <p:extLst>
      <p:ext uri="{BB962C8B-B14F-4D97-AF65-F5344CB8AC3E}">
        <p14:creationId xmlns:p14="http://schemas.microsoft.com/office/powerpoint/2010/main" val="67443924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fancy way of saying:</a:t>
            </a:r>
            <a:r>
              <a:rPr lang="en-US" baseline="0" dirty="0" smtClean="0"/>
              <a:t> statements that we argue represent proof of some phenomena or truth about the world</a:t>
            </a:r>
            <a:endParaRPr lang="en-US" dirty="0" smtClean="0"/>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4</a:t>
            </a:fld>
            <a:endParaRPr lang="en-US"/>
          </a:p>
        </p:txBody>
      </p:sp>
    </p:spTree>
    <p:extLst>
      <p:ext uri="{BB962C8B-B14F-4D97-AF65-F5344CB8AC3E}">
        <p14:creationId xmlns:p14="http://schemas.microsoft.com/office/powerpoint/2010/main" val="6226772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click the arrow to the left of sponsor for</a:t>
            </a:r>
            <a:r>
              <a:rPr lang="en-US" baseline="0" dirty="0" smtClean="0"/>
              <a:t> a drop-down menu (notice the option your menu options)</a:t>
            </a:r>
          </a:p>
          <a:p>
            <a:r>
              <a:rPr lang="en-US" baseline="0" dirty="0" smtClean="0"/>
              <a:t>-- choose edit cells</a:t>
            </a:r>
          </a:p>
          <a:p>
            <a:r>
              <a:rPr lang="en-US" baseline="0" dirty="0" smtClean="0"/>
              <a:t>-- choose common transforms</a:t>
            </a:r>
          </a:p>
          <a:p>
            <a:r>
              <a:rPr lang="en-US" baseline="0" dirty="0" smtClean="0"/>
              <a:t>-- start by trimming whitespace (you’ll notice that 14 cells were effected)</a:t>
            </a:r>
          </a:p>
          <a:p>
            <a:r>
              <a:rPr lang="en-US" baseline="0" dirty="0" smtClean="0"/>
              <a:t>-- collapsing whitespace effects another 126 cells.  Computers are better than humans at detecting white space.</a:t>
            </a:r>
          </a:p>
          <a:p>
            <a:r>
              <a:rPr lang="en-US" baseline="0" dirty="0" smtClean="0"/>
              <a:t>-- also play with uniformly setting the cases</a:t>
            </a:r>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15</a:t>
            </a:fld>
            <a:endParaRPr lang="en-US"/>
          </a:p>
        </p:txBody>
      </p:sp>
    </p:spTree>
    <p:extLst>
      <p:ext uri="{BB962C8B-B14F-4D97-AF65-F5344CB8AC3E}">
        <p14:creationId xmlns:p14="http://schemas.microsoft.com/office/powerpoint/2010/main" val="1173954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Caveat: if you choose</a:t>
            </a:r>
            <a:r>
              <a:rPr lang="en-US" baseline="0" dirty="0" smtClean="0"/>
              <a:t> to </a:t>
            </a:r>
            <a:r>
              <a:rPr lang="en-US" dirty="0" smtClean="0"/>
              <a:t>navigate backward</a:t>
            </a:r>
            <a:r>
              <a:rPr lang="en-US" baseline="0" dirty="0" smtClean="0"/>
              <a:t> in your project history, you won’t be able to access any steps you’d taken after that point once you’ve made another change.</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16</a:t>
            </a:fld>
            <a:endParaRPr lang="en-US"/>
          </a:p>
        </p:txBody>
      </p:sp>
    </p:spTree>
    <p:extLst>
      <p:ext uri="{BB962C8B-B14F-4D97-AF65-F5344CB8AC3E}">
        <p14:creationId xmlns:p14="http://schemas.microsoft.com/office/powerpoint/2010/main" val="2832085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Navigation to “Facet</a:t>
            </a:r>
            <a:r>
              <a:rPr lang="en-US" baseline="0" dirty="0" smtClean="0"/>
              <a:t> </a:t>
            </a:r>
            <a:r>
              <a:rPr lang="en-US" baseline="0" dirty="0" smtClean="0">
                <a:sym typeface="Wingdings"/>
              </a:rPr>
              <a:t> Text facet”</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17</a:t>
            </a:fld>
            <a:endParaRPr lang="en-US"/>
          </a:p>
        </p:txBody>
      </p:sp>
    </p:spTree>
    <p:extLst>
      <p:ext uri="{BB962C8B-B14F-4D97-AF65-F5344CB8AC3E}">
        <p14:creationId xmlns:p14="http://schemas.microsoft.com/office/powerpoint/2010/main" val="160787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Click</a:t>
            </a:r>
            <a:r>
              <a:rPr lang="en-US" baseline="0" dirty="0" smtClean="0"/>
              <a:t> “Cluster”</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18</a:t>
            </a:fld>
            <a:endParaRPr lang="en-US"/>
          </a:p>
        </p:txBody>
      </p:sp>
    </p:spTree>
    <p:extLst>
      <p:ext uri="{BB962C8B-B14F-4D97-AF65-F5344CB8AC3E}">
        <p14:creationId xmlns:p14="http://schemas.microsoft.com/office/powerpoint/2010/main" val="5904694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For each cluster, review</a:t>
            </a:r>
            <a:r>
              <a:rPr lang="en-US" baseline="0" dirty="0" smtClean="0"/>
              <a:t> the values in the cluster, and (where needed) determine the preferred cell value.</a:t>
            </a:r>
          </a:p>
          <a:p>
            <a:r>
              <a:rPr lang="en-US" baseline="0" dirty="0" smtClean="0"/>
              <a:t>-- Select the “Merge?” check box</a:t>
            </a:r>
          </a:p>
          <a:p>
            <a:r>
              <a:rPr lang="en-US" baseline="0" dirty="0" smtClean="0"/>
              <a:t>-- Then select “Merge Selected and Re-Cluster”</a:t>
            </a:r>
          </a:p>
          <a:p>
            <a:r>
              <a:rPr lang="en-US" baseline="0" dirty="0" smtClean="0"/>
              <a:t>-- Note that there are a few different clustering methods you can try, and they will return different results.  I encourage you to play around with those settings and see what works best with your own dataset.</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19</a:t>
            </a:fld>
            <a:endParaRPr lang="en-US"/>
          </a:p>
        </p:txBody>
      </p:sp>
    </p:spTree>
    <p:extLst>
      <p:ext uri="{BB962C8B-B14F-4D97-AF65-F5344CB8AC3E}">
        <p14:creationId xmlns:p14="http://schemas.microsoft.com/office/powerpoint/2010/main" val="18336294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because their</a:t>
            </a:r>
            <a:r>
              <a:rPr lang="en-US" baseline="0" dirty="0" smtClean="0"/>
              <a:t> names are similar doesn’t mean they’re the same!</a:t>
            </a:r>
          </a:p>
          <a:p>
            <a:r>
              <a:rPr lang="en-US" baseline="0" dirty="0" smtClean="0"/>
              <a:t>-- Today the Hotel Savoy is an Apple Store. The Savoy Hotel, famous for its cocktails, is still in operation.</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21</a:t>
            </a:fld>
            <a:endParaRPr lang="en-US"/>
          </a:p>
        </p:txBody>
      </p:sp>
    </p:spTree>
    <p:extLst>
      <p:ext uri="{BB962C8B-B14F-4D97-AF65-F5344CB8AC3E}">
        <p14:creationId xmlns:p14="http://schemas.microsoft.com/office/powerpoint/2010/main" val="35059836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multivalued cells occur</a:t>
            </a:r>
            <a:r>
              <a:rPr lang="en-US" baseline="0" dirty="0" smtClean="0"/>
              <a:t> when many kinds of data are stuffed into a single cell.  “Melville, Herman” as name, for example, could be split into two cells (last name, first name)  In this example, we’ll use the physical description column, which includes several kinds of description per cell.</a:t>
            </a:r>
            <a:endParaRPr lang="en-US" dirty="0" smtClean="0"/>
          </a:p>
          <a:p>
            <a:endParaRPr lang="en-US" dirty="0" smtClean="0"/>
          </a:p>
          <a:p>
            <a:r>
              <a:rPr lang="en-US" dirty="0" smtClean="0"/>
              <a:t>-- to review the different between records and rows, beginning by splitting some multi-valued cells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22</a:t>
            </a:fld>
            <a:endParaRPr lang="en-US"/>
          </a:p>
        </p:txBody>
      </p:sp>
    </p:spTree>
    <p:extLst>
      <p:ext uri="{BB962C8B-B14F-4D97-AF65-F5344CB8AC3E}">
        <p14:creationId xmlns:p14="http://schemas.microsoft.com/office/powerpoint/2010/main" val="4217131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good if</a:t>
            </a:r>
            <a:r>
              <a:rPr lang="en-US" baseline="0" dirty="0" smtClean="0"/>
              <a:t> you’re only interested in specific values from the physical description, like whether or not menus are illustrated.  </a:t>
            </a:r>
          </a:p>
          <a:p>
            <a:r>
              <a:rPr lang="en-US" baseline="0" dirty="0" smtClean="0"/>
              <a:t>BUT, notice how the rest of rows 5, 6, and 7 are blank .</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23</a:t>
            </a:fld>
            <a:endParaRPr lang="en-US"/>
          </a:p>
        </p:txBody>
      </p:sp>
    </p:spTree>
    <p:extLst>
      <p:ext uri="{BB962C8B-B14F-4D97-AF65-F5344CB8AC3E}">
        <p14:creationId xmlns:p14="http://schemas.microsoft.com/office/powerpoint/2010/main" val="37311674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Switching to the records view gives</a:t>
            </a:r>
            <a:r>
              <a:rPr lang="en-US" baseline="0" dirty="0" smtClean="0"/>
              <a:t> you the flexibility of gathering multiple rows together under the same ID.</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24</a:t>
            </a:fld>
            <a:endParaRPr lang="en-US"/>
          </a:p>
        </p:txBody>
      </p:sp>
    </p:spTree>
    <p:extLst>
      <p:ext uri="{BB962C8B-B14F-4D97-AF65-F5344CB8AC3E}">
        <p14:creationId xmlns:p14="http://schemas.microsoft.com/office/powerpoint/2010/main" val="4231896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Before exploring on your own, I wanted</a:t>
            </a:r>
            <a:r>
              <a:rPr lang="en-US" baseline="0" dirty="0" smtClean="0"/>
              <a:t> to point out that you also have the option to do very sophisticated transformations using expressions.</a:t>
            </a:r>
          </a:p>
          <a:p>
            <a:r>
              <a:rPr lang="en-US" baseline="0" dirty="0" smtClean="0"/>
              <a:t>-- Those of you familiar with regular expressions can try it out under “Edit cells </a:t>
            </a:r>
            <a:r>
              <a:rPr lang="en-US" baseline="0" dirty="0" smtClean="0">
                <a:sym typeface="Wingdings"/>
              </a:rPr>
              <a:t> transformations”</a:t>
            </a:r>
          </a:p>
          <a:p>
            <a:r>
              <a:rPr lang="en-US" baseline="0" dirty="0" smtClean="0">
                <a:sym typeface="Wingdings"/>
              </a:rPr>
              <a:t>-- Quick reference guide (created by Rod </a:t>
            </a:r>
            <a:r>
              <a:rPr lang="en-US" baseline="0" dirty="0" err="1" smtClean="0">
                <a:sym typeface="Wingdings"/>
              </a:rPr>
              <a:t>Whiteley</a:t>
            </a:r>
            <a:r>
              <a:rPr lang="en-US" baseline="0" dirty="0" smtClean="0">
                <a:sym typeface="Wingdings"/>
              </a:rPr>
              <a:t>)</a:t>
            </a:r>
          </a:p>
          <a:p>
            <a:r>
              <a:rPr lang="en-US" baseline="0" dirty="0" smtClean="0">
                <a:sym typeface="Wingdings"/>
              </a:rPr>
              <a:t>-- If you aren’t familiar with using expressions, you might want to look at the introduction on </a:t>
            </a:r>
            <a:r>
              <a:rPr lang="en-US" baseline="0" dirty="0" err="1" smtClean="0">
                <a:sym typeface="Wingdings"/>
              </a:rPr>
              <a:t>Github</a:t>
            </a:r>
            <a:r>
              <a:rPr lang="en-US" baseline="0" dirty="0" smtClean="0">
                <a:sym typeface="Wingdings"/>
              </a:rPr>
              <a:t> to learn more.</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25</a:t>
            </a:fld>
            <a:endParaRPr lang="en-US"/>
          </a:p>
        </p:txBody>
      </p:sp>
    </p:spTree>
    <p:extLst>
      <p:ext uri="{BB962C8B-B14F-4D97-AF65-F5344CB8AC3E}">
        <p14:creationId xmlns:p14="http://schemas.microsoft.com/office/powerpoint/2010/main" val="518860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sciences this can look like: </a:t>
            </a:r>
          </a:p>
          <a:p>
            <a:r>
              <a:rPr lang="en-US" dirty="0" smtClean="0"/>
              <a:t>- A series of observations, rendered as numbers, </a:t>
            </a:r>
            <a:r>
              <a:rPr lang="en-US" dirty="0" err="1" smtClean="0"/>
              <a:t>analysed</a:t>
            </a:r>
            <a:r>
              <a:rPr lang="en-US" dirty="0" smtClean="0"/>
              <a:t> with statistics</a:t>
            </a:r>
          </a:p>
          <a:p>
            <a:r>
              <a:rPr lang="en-US" dirty="0" smtClean="0"/>
              <a:t>In non-science, this can look like:</a:t>
            </a:r>
          </a:p>
          <a:p>
            <a:pPr marL="285750" indent="-285750">
              <a:buFontTx/>
              <a:buChar char="-"/>
            </a:pPr>
            <a:r>
              <a:rPr lang="en-US" dirty="0" smtClean="0"/>
              <a:t>A series of texts, rendered in words, interpreted qualitatively</a:t>
            </a:r>
          </a:p>
          <a:p>
            <a:r>
              <a:rPr lang="en-US" dirty="0" smtClean="0"/>
              <a:t>In interdisciplinary work this can look like: </a:t>
            </a:r>
          </a:p>
          <a:p>
            <a:r>
              <a:rPr lang="en-US" dirty="0" smtClean="0"/>
              <a:t>All of the above!</a:t>
            </a:r>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5</a:t>
            </a:fld>
            <a:endParaRPr lang="en-US"/>
          </a:p>
        </p:txBody>
      </p:sp>
    </p:spTree>
    <p:extLst>
      <p:ext uri="{BB962C8B-B14F-4D97-AF65-F5344CB8AC3E}">
        <p14:creationId xmlns:p14="http://schemas.microsoft.com/office/powerpoint/2010/main" val="6226772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Chose which actions from your operation history that you’d like</a:t>
            </a:r>
            <a:r>
              <a:rPr lang="en-US" baseline="0" dirty="0" smtClean="0"/>
              <a:t> to extract</a:t>
            </a:r>
          </a:p>
          <a:p>
            <a:r>
              <a:rPr lang="en-US" baseline="0" dirty="0" smtClean="0"/>
              <a:t>-- Then copy the JSON into a new text file</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27</a:t>
            </a:fld>
            <a:endParaRPr lang="en-US"/>
          </a:p>
        </p:txBody>
      </p:sp>
    </p:spTree>
    <p:extLst>
      <p:ext uri="{BB962C8B-B14F-4D97-AF65-F5344CB8AC3E}">
        <p14:creationId xmlns:p14="http://schemas.microsoft.com/office/powerpoint/2010/main" val="1250294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copy JSON into a new text file and save your work.  (I’m using Text Wrangler here)</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28</a:t>
            </a:fld>
            <a:endParaRPr lang="en-US"/>
          </a:p>
        </p:txBody>
      </p:sp>
    </p:spTree>
    <p:extLst>
      <p:ext uri="{BB962C8B-B14F-4D97-AF65-F5344CB8AC3E}">
        <p14:creationId xmlns:p14="http://schemas.microsoft.com/office/powerpoint/2010/main" val="31676315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Now</a:t>
            </a:r>
            <a:r>
              <a:rPr lang="en-US" baseline="0" dirty="0" smtClean="0"/>
              <a:t> that you have your JSON file</a:t>
            </a:r>
          </a:p>
          <a:p>
            <a:r>
              <a:rPr lang="en-US" baseline="0" dirty="0" smtClean="0"/>
              <a:t>-- You could re-open the menus data as a new project</a:t>
            </a:r>
          </a:p>
          <a:p>
            <a:r>
              <a:rPr lang="en-US" baseline="0" dirty="0" smtClean="0"/>
              <a:t>-- and apply that JSON to replicate the same set of transformations</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29</a:t>
            </a:fld>
            <a:endParaRPr lang="en-US"/>
          </a:p>
        </p:txBody>
      </p:sp>
    </p:spTree>
    <p:extLst>
      <p:ext uri="{BB962C8B-B14F-4D97-AF65-F5344CB8AC3E}">
        <p14:creationId xmlns:p14="http://schemas.microsoft.com/office/powerpoint/2010/main" val="21276716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Copy your JSON from the text file you created into the blank text box</a:t>
            </a:r>
          </a:p>
          <a:p>
            <a:r>
              <a:rPr lang="en-US" dirty="0" smtClean="0"/>
              <a:t>-- Click</a:t>
            </a:r>
            <a:r>
              <a:rPr lang="en-US" baseline="0" dirty="0" smtClean="0"/>
              <a:t> “Perform Operations”</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30</a:t>
            </a:fld>
            <a:endParaRPr lang="en-US"/>
          </a:p>
        </p:txBody>
      </p:sp>
    </p:spTree>
    <p:extLst>
      <p:ext uri="{BB962C8B-B14F-4D97-AF65-F5344CB8AC3E}">
        <p14:creationId xmlns:p14="http://schemas.microsoft.com/office/powerpoint/2010/main" val="586405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And now you can start your</a:t>
            </a:r>
            <a:r>
              <a:rPr lang="en-US" baseline="0" dirty="0" smtClean="0"/>
              <a:t> project having automatically completed a set of common transformations</a:t>
            </a:r>
          </a:p>
          <a:p>
            <a:r>
              <a:rPr lang="en-US" baseline="0" dirty="0" smtClean="0"/>
              <a:t>-- This is useful if…</a:t>
            </a:r>
          </a:p>
          <a:p>
            <a:r>
              <a:rPr lang="en-US" baseline="0" dirty="0" smtClean="0"/>
              <a:t>---- You want to document the changes you made to your data (</a:t>
            </a:r>
            <a:r>
              <a:rPr lang="en-US" baseline="0" dirty="0" err="1" smtClean="0"/>
              <a:t>protip</a:t>
            </a:r>
            <a:r>
              <a:rPr lang="en-US" baseline="0" dirty="0" smtClean="0"/>
              <a:t>: you do!)</a:t>
            </a:r>
          </a:p>
          <a:p>
            <a:r>
              <a:rPr lang="en-US" baseline="0" dirty="0" smtClean="0"/>
              <a:t>---- You want to use a clean copy of your data set for multiple purposes</a:t>
            </a:r>
          </a:p>
          <a:p>
            <a:r>
              <a:rPr lang="en-US" baseline="0" dirty="0" smtClean="0"/>
              <a:t>---- You have a series of files that have a similar organizational structure and you want to perform the same actions across multiple files</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31</a:t>
            </a:fld>
            <a:endParaRPr lang="en-US"/>
          </a:p>
        </p:txBody>
      </p:sp>
    </p:spTree>
    <p:extLst>
      <p:ext uri="{BB962C8B-B14F-4D97-AF65-F5344CB8AC3E}">
        <p14:creationId xmlns:p14="http://schemas.microsoft.com/office/powerpoint/2010/main" val="19555182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Notice most</a:t>
            </a:r>
            <a:r>
              <a:rPr lang="en-US" baseline="0" dirty="0" smtClean="0"/>
              <a:t> of your options are in tabular formats</a:t>
            </a:r>
          </a:p>
          <a:p>
            <a:r>
              <a:rPr lang="en-US" baseline="0" dirty="0" smtClean="0"/>
              <a:t>-- BUT if you </a:t>
            </a:r>
            <a:r>
              <a:rPr lang="en-US" baseline="0" dirty="0" err="1" smtClean="0"/>
              <a:t>dowloaded</a:t>
            </a:r>
            <a:r>
              <a:rPr lang="en-US" baseline="0" dirty="0" smtClean="0"/>
              <a:t> the RDF extension there are also XML and Turtle serializations (which  would be especially good to use for your linked data projects)</a:t>
            </a:r>
          </a:p>
        </p:txBody>
      </p:sp>
      <p:sp>
        <p:nvSpPr>
          <p:cNvPr id="4" name="Slide Number Placeholder 3"/>
          <p:cNvSpPr>
            <a:spLocks noGrp="1"/>
          </p:cNvSpPr>
          <p:nvPr>
            <p:ph type="sldNum" sz="quarter" idx="10"/>
          </p:nvPr>
        </p:nvSpPr>
        <p:spPr/>
        <p:txBody>
          <a:bodyPr/>
          <a:lstStyle/>
          <a:p>
            <a:fld id="{0B16D777-8C63-864C-B683-9084BCCD835E}" type="slidenum">
              <a:rPr lang="en-US" smtClean="0"/>
              <a:t>32</a:t>
            </a:fld>
            <a:endParaRPr lang="en-US"/>
          </a:p>
        </p:txBody>
      </p:sp>
    </p:spTree>
    <p:extLst>
      <p:ext uri="{BB962C8B-B14F-4D97-AF65-F5344CB8AC3E}">
        <p14:creationId xmlns:p14="http://schemas.microsoft.com/office/powerpoint/2010/main" val="9821736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maps.googleapis.com</a:t>
            </a:r>
            <a:r>
              <a:rPr lang="en-US" dirty="0" smtClean="0"/>
              <a:t>/maps/</a:t>
            </a:r>
            <a:r>
              <a:rPr lang="en-US" dirty="0" err="1" smtClean="0"/>
              <a:t>api</a:t>
            </a:r>
            <a:r>
              <a:rPr lang="en-US" dirty="0" smtClean="0"/>
              <a:t>/geocode/</a:t>
            </a:r>
            <a:r>
              <a:rPr lang="en-US" dirty="0" err="1" smtClean="0"/>
              <a:t>json?sensor</a:t>
            </a:r>
            <a:r>
              <a:rPr lang="en-US" dirty="0" smtClean="0"/>
              <a:t>=</a:t>
            </a:r>
            <a:r>
              <a:rPr lang="en-US" dirty="0" err="1" smtClean="0"/>
              <a:t>false&amp;address</a:t>
            </a:r>
            <a:r>
              <a:rPr lang="en-US" dirty="0" smtClean="0"/>
              <a:t>="+escape(value,"</a:t>
            </a:r>
            <a:r>
              <a:rPr lang="en-US" dirty="0" err="1" smtClean="0"/>
              <a:t>url</a:t>
            </a:r>
            <a:r>
              <a:rPr lang="en-US" dirty="0" smtClean="0"/>
              <a:t>")+",+"+cells["City"].value+",+"+cells["State"].value</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38</a:t>
            </a:fld>
            <a:endParaRPr lang="en-US"/>
          </a:p>
        </p:txBody>
      </p:sp>
    </p:spTree>
    <p:extLst>
      <p:ext uri="{BB962C8B-B14F-4D97-AF65-F5344CB8AC3E}">
        <p14:creationId xmlns:p14="http://schemas.microsoft.com/office/powerpoint/2010/main" val="3021244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value.parseJson</a:t>
            </a:r>
            <a:r>
              <a:rPr lang="en-US" dirty="0" smtClean="0"/>
              <a:t>().results[0].</a:t>
            </a:r>
            <a:r>
              <a:rPr lang="en-US" dirty="0" err="1" smtClean="0"/>
              <a:t>geometry.location.lat</a:t>
            </a:r>
            <a:endParaRPr lang="en-US" dirty="0" smtClean="0"/>
          </a:p>
          <a:p>
            <a:r>
              <a:rPr lang="en-US" dirty="0" err="1" smtClean="0"/>
              <a:t>value.parseJson</a:t>
            </a:r>
            <a:r>
              <a:rPr lang="en-US" dirty="0" smtClean="0"/>
              <a:t>().results[0].</a:t>
            </a:r>
            <a:r>
              <a:rPr lang="en-US" dirty="0" err="1" smtClean="0"/>
              <a:t>formatted_address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value.parseJson</a:t>
            </a:r>
            <a:r>
              <a:rPr lang="en-US" dirty="0" smtClean="0"/>
              <a:t>().results[0].</a:t>
            </a:r>
            <a:r>
              <a:rPr lang="en-US" dirty="0" err="1" smtClean="0"/>
              <a:t>geometry.location.lng</a:t>
            </a:r>
            <a:endParaRPr lang="en-US" dirty="0" smtClean="0"/>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44</a:t>
            </a:fld>
            <a:endParaRPr lang="en-US"/>
          </a:p>
        </p:txBody>
      </p:sp>
    </p:spTree>
    <p:extLst>
      <p:ext uri="{BB962C8B-B14F-4D97-AF65-F5344CB8AC3E}">
        <p14:creationId xmlns:p14="http://schemas.microsoft.com/office/powerpoint/2010/main" val="35019899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use a</a:t>
            </a:r>
            <a:r>
              <a:rPr lang="en-US" baseline="0" dirty="0" smtClean="0"/>
              <a:t> different dataset to demonstrate data reconciliation</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46</a:t>
            </a:fld>
            <a:endParaRPr lang="en-US"/>
          </a:p>
        </p:txBody>
      </p:sp>
    </p:spTree>
    <p:extLst>
      <p:ext uri="{BB962C8B-B14F-4D97-AF65-F5344CB8AC3E}">
        <p14:creationId xmlns:p14="http://schemas.microsoft.com/office/powerpoint/2010/main" val="7879393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To</a:t>
            </a:r>
            <a:r>
              <a:rPr lang="en-US" baseline="0" dirty="0" smtClean="0"/>
              <a:t> exploit semantic web technologies, you can begin by linking your data to other datasets.</a:t>
            </a:r>
          </a:p>
          <a:p>
            <a:r>
              <a:rPr lang="en-US" baseline="0" dirty="0" smtClean="0"/>
              <a:t>-- I won’t show you the steps for installing extensions here, but I included a link to the download in the initial joining instructions.</a:t>
            </a:r>
          </a:p>
          <a:p>
            <a:r>
              <a:rPr lang="en-US" baseline="0" dirty="0" smtClean="0"/>
              <a:t>-- If you haven’t installed the extension, this link has a set of tutorials for installation and adding reconciliations services</a:t>
            </a:r>
          </a:p>
          <a:p>
            <a:r>
              <a:rPr lang="en-US" baseline="0" dirty="0" smtClean="0"/>
              <a:t>-- You can add any project with a SPARQL endpoint as your reconciliation service, W3C has a list of 40 or so</a:t>
            </a:r>
          </a:p>
          <a:p>
            <a:r>
              <a:rPr lang="en-US" dirty="0" smtClean="0"/>
              <a:t>-- SPARQL</a:t>
            </a:r>
            <a:r>
              <a:rPr lang="en-US" baseline="0" dirty="0" smtClean="0"/>
              <a:t> is the query language for RDF. </a:t>
            </a:r>
          </a:p>
          <a:p>
            <a:r>
              <a:rPr lang="en-US" baseline="0" dirty="0" smtClean="0"/>
              <a:t>-- RDF is a model for data interchange over the web.</a:t>
            </a:r>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47</a:t>
            </a:fld>
            <a:endParaRPr lang="en-US"/>
          </a:p>
        </p:txBody>
      </p:sp>
    </p:spTree>
    <p:extLst>
      <p:ext uri="{BB962C8B-B14F-4D97-AF65-F5344CB8AC3E}">
        <p14:creationId xmlns:p14="http://schemas.microsoft.com/office/powerpoint/2010/main" val="3943389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6</a:t>
            </a:fld>
            <a:endParaRPr lang="en-US"/>
          </a:p>
        </p:txBody>
      </p:sp>
    </p:spTree>
    <p:extLst>
      <p:ext uri="{BB962C8B-B14F-4D97-AF65-F5344CB8AC3E}">
        <p14:creationId xmlns:p14="http://schemas.microsoft.com/office/powerpoint/2010/main" val="5630081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-- 10-20</a:t>
            </a:r>
            <a:r>
              <a:rPr lang="en-US" baseline="0" dirty="0" smtClean="0"/>
              <a:t> rows would be okay for a test run </a:t>
            </a:r>
          </a:p>
          <a:p>
            <a:r>
              <a:rPr lang="en-US" baseline="0" dirty="0" smtClean="0"/>
              <a:t>-- if you do all 1800 rows, you’ll be waiting an awfully long time so do start with a smaller sample.</a:t>
            </a:r>
          </a:p>
          <a:p>
            <a:r>
              <a:rPr lang="en-US" baseline="0" dirty="0" smtClean="0"/>
              <a:t>-- note that you now see the RDF option after “Extensions” on the upper right-hand side</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50</a:t>
            </a:fld>
            <a:endParaRPr lang="en-US"/>
          </a:p>
        </p:txBody>
      </p:sp>
    </p:spTree>
    <p:extLst>
      <p:ext uri="{BB962C8B-B14F-4D97-AF65-F5344CB8AC3E}">
        <p14:creationId xmlns:p14="http://schemas.microsoft.com/office/powerpoint/2010/main" val="13593277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51</a:t>
            </a:fld>
            <a:endParaRPr lang="en-US"/>
          </a:p>
        </p:txBody>
      </p:sp>
    </p:spTree>
    <p:extLst>
      <p:ext uri="{BB962C8B-B14F-4D97-AF65-F5344CB8AC3E}">
        <p14:creationId xmlns:p14="http://schemas.microsoft.com/office/powerpoint/2010/main" val="14916645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52</a:t>
            </a:fld>
            <a:endParaRPr lang="en-US"/>
          </a:p>
        </p:txBody>
      </p:sp>
    </p:spTree>
    <p:extLst>
      <p:ext uri="{BB962C8B-B14F-4D97-AF65-F5344CB8AC3E}">
        <p14:creationId xmlns:p14="http://schemas.microsoft.com/office/powerpoint/2010/main" val="517987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High confidence results</a:t>
            </a:r>
            <a:r>
              <a:rPr lang="en-US" baseline="0" dirty="0" smtClean="0"/>
              <a:t> are linked automatically</a:t>
            </a:r>
          </a:p>
          <a:p>
            <a:r>
              <a:rPr lang="en-US" baseline="0" dirty="0" smtClean="0"/>
              <a:t>-- Lower confidence results are offer the best suspected match and a confidence rating</a:t>
            </a:r>
          </a:p>
          <a:p>
            <a:r>
              <a:rPr lang="en-US" baseline="0" dirty="0" smtClean="0"/>
              <a:t>-- Where absolutely no option is given, you’re next step is to search manually</a:t>
            </a:r>
          </a:p>
          <a:p>
            <a:r>
              <a:rPr lang="en-US" baseline="0" dirty="0" smtClean="0"/>
              <a:t>-- In this instance my first reconciliation attempt only garnered 3 correct matches (using </a:t>
            </a:r>
            <a:r>
              <a:rPr lang="en-US" baseline="0" dirty="0" err="1" smtClean="0"/>
              <a:t>dbpedia</a:t>
            </a:r>
            <a:r>
              <a:rPr lang="en-US" baseline="0" dirty="0" smtClean="0"/>
              <a:t> location ontology)</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54</a:t>
            </a:fld>
            <a:endParaRPr lang="en-US"/>
          </a:p>
        </p:txBody>
      </p:sp>
    </p:spTree>
    <p:extLst>
      <p:ext uri="{BB962C8B-B14F-4D97-AF65-F5344CB8AC3E}">
        <p14:creationId xmlns:p14="http://schemas.microsoft.com/office/powerpoint/2010/main" val="31228119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55</a:t>
            </a:fld>
            <a:endParaRPr lang="en-US"/>
          </a:p>
        </p:txBody>
      </p:sp>
    </p:spTree>
    <p:extLst>
      <p:ext uri="{BB962C8B-B14F-4D97-AF65-F5344CB8AC3E}">
        <p14:creationId xmlns:p14="http://schemas.microsoft.com/office/powerpoint/2010/main" val="3021244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Name your new column</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URL is a type</a:t>
            </a:r>
            <a:r>
              <a:rPr lang="en-US" baseline="0" dirty="0" smtClean="0"/>
              <a:t> of URI (uniform resource identifier)</a:t>
            </a:r>
            <a:endParaRPr lang="en-US" dirty="0" smtClean="0"/>
          </a:p>
          <a:p>
            <a:r>
              <a:rPr lang="en-US" dirty="0" smtClean="0"/>
              <a:t>--</a:t>
            </a:r>
            <a:r>
              <a:rPr lang="en-US" baseline="0" dirty="0" smtClean="0"/>
              <a:t> Enter the expression that extracts the ID from the matched reconciliation information for each cell</a:t>
            </a:r>
          </a:p>
          <a:p>
            <a:r>
              <a:rPr lang="en-US" baseline="0" dirty="0" smtClean="0"/>
              <a:t>-- GREL is default expression language; can also use </a:t>
            </a:r>
            <a:r>
              <a:rPr lang="en-US" baseline="0" dirty="0" err="1" smtClean="0"/>
              <a:t>Clojure</a:t>
            </a:r>
            <a:r>
              <a:rPr lang="en-US" baseline="0" dirty="0" smtClean="0"/>
              <a:t> and </a:t>
            </a:r>
            <a:r>
              <a:rPr lang="en-US" baseline="0" dirty="0" err="1" smtClean="0"/>
              <a:t>Jython</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56</a:t>
            </a:fld>
            <a:endParaRPr lang="en-US"/>
          </a:p>
        </p:txBody>
      </p:sp>
    </p:spTree>
    <p:extLst>
      <p:ext uri="{BB962C8B-B14F-4D97-AF65-F5344CB8AC3E}">
        <p14:creationId xmlns:p14="http://schemas.microsoft.com/office/powerpoint/2010/main" val="14065225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really time consuming process, but it’s a great way to add value to your data and improve your prospects for meaningful sharing and reuse.</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57</a:t>
            </a:fld>
            <a:endParaRPr lang="en-US"/>
          </a:p>
        </p:txBody>
      </p:sp>
    </p:spTree>
    <p:extLst>
      <p:ext uri="{BB962C8B-B14F-4D97-AF65-F5344CB8AC3E}">
        <p14:creationId xmlns:p14="http://schemas.microsoft.com/office/powerpoint/2010/main" val="31860283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You may have noticed that in the process of reconciliation redundant data were added to our cells</a:t>
            </a:r>
          </a:p>
          <a:p>
            <a:r>
              <a:rPr lang="en-US" baseline="0" dirty="0" smtClean="0"/>
              <a:t>-- This isn’t ideal</a:t>
            </a:r>
          </a:p>
          <a:p>
            <a:r>
              <a:rPr lang="en-US" baseline="0" dirty="0" smtClean="0"/>
              <a:t>-- Luckily, you can clear reconciliation data in the original column to return it to it’s original state</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58</a:t>
            </a:fld>
            <a:endParaRPr lang="en-US"/>
          </a:p>
        </p:txBody>
      </p:sp>
    </p:spTree>
    <p:extLst>
      <p:ext uri="{BB962C8B-B14F-4D97-AF65-F5344CB8AC3E}">
        <p14:creationId xmlns:p14="http://schemas.microsoft.com/office/powerpoint/2010/main" val="30021217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“Quincy, Illinois” just has</a:t>
            </a:r>
            <a:r>
              <a:rPr lang="en-US" baseline="0" dirty="0" smtClean="0"/>
              <a:t> the name of the city without disambiguating by state.</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59</a:t>
            </a:fld>
            <a:endParaRPr lang="en-US"/>
          </a:p>
        </p:txBody>
      </p:sp>
    </p:spTree>
    <p:extLst>
      <p:ext uri="{BB962C8B-B14F-4D97-AF65-F5344CB8AC3E}">
        <p14:creationId xmlns:p14="http://schemas.microsoft.com/office/powerpoint/2010/main" val="5568360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Exporting to RDF requires a fair bit of schema alignment.</a:t>
            </a:r>
          </a:p>
          <a:p>
            <a:r>
              <a:rPr lang="en-US" dirty="0" smtClean="0"/>
              <a:t>-- We don’t have time to review that today</a:t>
            </a:r>
          </a:p>
          <a:p>
            <a:r>
              <a:rPr lang="en-US" dirty="0" smtClean="0"/>
              <a:t>--</a:t>
            </a:r>
            <a:r>
              <a:rPr lang="en-US" baseline="0" dirty="0" smtClean="0"/>
              <a:t> Detailed instructions and examples are available on the website where you </a:t>
            </a:r>
            <a:r>
              <a:rPr lang="en-US" baseline="0" dirty="0" err="1" smtClean="0"/>
              <a:t>dowloaded</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61</a:t>
            </a:fld>
            <a:endParaRPr lang="en-US"/>
          </a:p>
        </p:txBody>
      </p:sp>
    </p:spTree>
    <p:extLst>
      <p:ext uri="{BB962C8B-B14F-4D97-AF65-F5344CB8AC3E}">
        <p14:creationId xmlns:p14="http://schemas.microsoft.com/office/powerpoint/2010/main" val="3230238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sciences this can look like: </a:t>
            </a:r>
          </a:p>
          <a:p>
            <a:r>
              <a:rPr lang="en-US" dirty="0" smtClean="0"/>
              <a:t>- A series of observations, rendered as numbers, </a:t>
            </a:r>
            <a:r>
              <a:rPr lang="en-US" dirty="0" err="1" smtClean="0"/>
              <a:t>analysed</a:t>
            </a:r>
            <a:r>
              <a:rPr lang="en-US" dirty="0" smtClean="0"/>
              <a:t> with statistics</a:t>
            </a:r>
          </a:p>
          <a:p>
            <a:r>
              <a:rPr lang="en-US" dirty="0" smtClean="0"/>
              <a:t>In non-science, this can look like:</a:t>
            </a:r>
          </a:p>
          <a:p>
            <a:pPr marL="285750" indent="-285750">
              <a:buFontTx/>
              <a:buChar char="-"/>
            </a:pPr>
            <a:r>
              <a:rPr lang="en-US" dirty="0" smtClean="0"/>
              <a:t>A series of texts, rendered in words, interpreted qualitatively</a:t>
            </a:r>
          </a:p>
          <a:p>
            <a:r>
              <a:rPr lang="en-US" dirty="0" smtClean="0"/>
              <a:t>In interdisciplinary work this can look like: </a:t>
            </a:r>
          </a:p>
          <a:p>
            <a:r>
              <a:rPr lang="en-US" dirty="0" smtClean="0"/>
              <a:t>All of the above!</a:t>
            </a:r>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7</a:t>
            </a:fld>
            <a:endParaRPr lang="en-US"/>
          </a:p>
        </p:txBody>
      </p:sp>
    </p:spTree>
    <p:extLst>
      <p:ext uri="{BB962C8B-B14F-4D97-AF65-F5344CB8AC3E}">
        <p14:creationId xmlns:p14="http://schemas.microsoft.com/office/powerpoint/2010/main" val="6226772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honor of tonight’s dinner at</a:t>
            </a:r>
            <a:r>
              <a:rPr lang="en-US" baseline="0" dirty="0" smtClean="0"/>
              <a:t> </a:t>
            </a:r>
            <a:r>
              <a:rPr lang="en-US" baseline="0" dirty="0" err="1" smtClean="0"/>
              <a:t>Wadham</a:t>
            </a:r>
            <a:r>
              <a:rPr lang="en-US" baseline="0" dirty="0" smtClean="0"/>
              <a:t>, I found the only Oxford menu in the entire dataset…</a:t>
            </a:r>
          </a:p>
        </p:txBody>
      </p:sp>
      <p:sp>
        <p:nvSpPr>
          <p:cNvPr id="4" name="Slide Number Placeholder 3"/>
          <p:cNvSpPr>
            <a:spLocks noGrp="1"/>
          </p:cNvSpPr>
          <p:nvPr>
            <p:ph type="sldNum" sz="quarter" idx="10"/>
          </p:nvPr>
        </p:nvSpPr>
        <p:spPr/>
        <p:txBody>
          <a:bodyPr/>
          <a:lstStyle/>
          <a:p>
            <a:fld id="{0B16D777-8C63-864C-B683-9084BCCD835E}" type="slidenum">
              <a:rPr lang="en-US" smtClean="0"/>
              <a:t>62</a:t>
            </a:fld>
            <a:endParaRPr lang="en-US"/>
          </a:p>
        </p:txBody>
      </p:sp>
    </p:spTree>
    <p:extLst>
      <p:ext uri="{BB962C8B-B14F-4D97-AF65-F5344CB8AC3E}">
        <p14:creationId xmlns:p14="http://schemas.microsoft.com/office/powerpoint/2010/main" val="3409683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NB: we’re using a slightly older, messier version of the menus data</a:t>
            </a:r>
            <a:r>
              <a:rPr lang="en-US" baseline="0" dirty="0" smtClean="0"/>
              <a:t> than what’s currently online.  </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10</a:t>
            </a:fld>
            <a:endParaRPr lang="en-US"/>
          </a:p>
        </p:txBody>
      </p:sp>
    </p:spTree>
    <p:extLst>
      <p:ext uri="{BB962C8B-B14F-4D97-AF65-F5344CB8AC3E}">
        <p14:creationId xmlns:p14="http://schemas.microsoft.com/office/powerpoint/2010/main" val="2132979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Originally known as Freebase </a:t>
            </a:r>
            <a:r>
              <a:rPr lang="en-US" dirty="0" err="1" smtClean="0"/>
              <a:t>Gridworks</a:t>
            </a:r>
            <a:r>
              <a:rPr lang="en-US" dirty="0" smtClean="0"/>
              <a:t> and later as Google Refine,</a:t>
            </a:r>
            <a:r>
              <a:rPr lang="en-US" baseline="0" dirty="0" smtClean="0"/>
              <a:t> the tool became an open community resource in 2012.</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0B16D777-8C63-864C-B683-9084BCCD835E}" type="slidenum">
              <a:rPr lang="en-US" smtClean="0"/>
              <a:t>11</a:t>
            </a:fld>
            <a:endParaRPr lang="en-US"/>
          </a:p>
        </p:txBody>
      </p:sp>
    </p:spTree>
    <p:extLst>
      <p:ext uri="{BB962C8B-B14F-4D97-AF65-F5344CB8AC3E}">
        <p14:creationId xmlns:p14="http://schemas.microsoft.com/office/powerpoint/2010/main" val="484093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Note that it runs on desktop but opens in browser.</a:t>
            </a:r>
          </a:p>
          <a:p>
            <a:endParaRPr lang="en-US" baseline="0" dirty="0" smtClean="0"/>
          </a:p>
          <a:p>
            <a:r>
              <a:rPr lang="en-US" baseline="0" dirty="0" smtClean="0"/>
              <a:t>-- Demonstrate how to create a new project; how to do basic normalization; how to facet and cluster</a:t>
            </a:r>
          </a:p>
          <a:p>
            <a:endParaRPr lang="en-US" baseline="0" dirty="0" smtClean="0"/>
          </a:p>
          <a:p>
            <a:r>
              <a:rPr lang="en-US" baseline="0" dirty="0" smtClean="0"/>
              <a:t>-- Hands on exercise for 15 minutes (if there are advanced users, start a break-out discussion group)</a:t>
            </a:r>
            <a:endParaRPr lang="en-US" dirty="0" smtClean="0"/>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12</a:t>
            </a:fld>
            <a:endParaRPr lang="en-US"/>
          </a:p>
        </p:txBody>
      </p:sp>
    </p:spTree>
    <p:extLst>
      <p:ext uri="{BB962C8B-B14F-4D97-AF65-F5344CB8AC3E}">
        <p14:creationId xmlns:p14="http://schemas.microsoft.com/office/powerpoint/2010/main" val="3988084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Choose create project (notice that you can also open projects</a:t>
            </a:r>
            <a:r>
              <a:rPr lang="en-US" baseline="0" dirty="0" smtClean="0"/>
              <a:t> you’ve worked on previously or import projects.  The import feature is especially useful for collaboration)</a:t>
            </a:r>
          </a:p>
          <a:p>
            <a:r>
              <a:rPr lang="en-US" baseline="0" dirty="0" smtClean="0"/>
              <a:t>-- Upload “</a:t>
            </a:r>
            <a:r>
              <a:rPr lang="en-US" baseline="0" dirty="0" err="1" smtClean="0"/>
              <a:t>Menu.csv</a:t>
            </a:r>
            <a:r>
              <a:rPr lang="en-US" baseline="0" dirty="0" smtClean="0"/>
              <a:t>”.  Caveat:  the other files are very large.  It’s possible to allocate additional memory to Open Refine when working with large datasets, but not for the purposes of this demo.  If this is important to you, we can discuss it during the hands-on session.</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13</a:t>
            </a:fld>
            <a:endParaRPr lang="en-US"/>
          </a:p>
        </p:txBody>
      </p:sp>
    </p:spTree>
    <p:extLst>
      <p:ext uri="{BB962C8B-B14F-4D97-AF65-F5344CB8AC3E}">
        <p14:creationId xmlns:p14="http://schemas.microsoft.com/office/powerpoint/2010/main" val="1296508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Use the preview window to review</a:t>
            </a:r>
            <a:r>
              <a:rPr lang="en-US" baseline="0" dirty="0" smtClean="0"/>
              <a:t> the data </a:t>
            </a:r>
          </a:p>
          <a:p>
            <a:r>
              <a:rPr lang="en-US" baseline="0" dirty="0" smtClean="0"/>
              <a:t>-- Notice the parse options</a:t>
            </a:r>
          </a:p>
          <a:p>
            <a:r>
              <a:rPr lang="en-US" baseline="0" dirty="0" smtClean="0"/>
              <a:t>-- for this data set, be sure that character encoding is UTF-8, Columns are set as CSV, and first line is parsed as a header</a:t>
            </a:r>
          </a:p>
          <a:p>
            <a:r>
              <a:rPr lang="en-US" baseline="0" dirty="0" smtClean="0"/>
              <a:t>-- note quotation marks option.  In this case, we have it checked, but it you use quotations in your data set for other purposes it may cause parsing issues</a:t>
            </a:r>
          </a:p>
          <a:p>
            <a:r>
              <a:rPr lang="en-US" baseline="0" dirty="0" smtClean="0"/>
              <a:t>-- When you selected among options, click “update preview”, review again, and if all looks well, choose a project name and click “create project”</a:t>
            </a:r>
          </a:p>
        </p:txBody>
      </p:sp>
      <p:sp>
        <p:nvSpPr>
          <p:cNvPr id="4" name="Slide Number Placeholder 3"/>
          <p:cNvSpPr>
            <a:spLocks noGrp="1"/>
          </p:cNvSpPr>
          <p:nvPr>
            <p:ph type="sldNum" sz="quarter" idx="10"/>
          </p:nvPr>
        </p:nvSpPr>
        <p:spPr/>
        <p:txBody>
          <a:bodyPr/>
          <a:lstStyle/>
          <a:p>
            <a:fld id="{0B16D777-8C63-864C-B683-9084BCCD835E}" type="slidenum">
              <a:rPr lang="en-US" smtClean="0"/>
              <a:t>14</a:t>
            </a:fld>
            <a:endParaRPr lang="en-US"/>
          </a:p>
        </p:txBody>
      </p:sp>
    </p:spTree>
    <p:extLst>
      <p:ext uri="{BB962C8B-B14F-4D97-AF65-F5344CB8AC3E}">
        <p14:creationId xmlns:p14="http://schemas.microsoft.com/office/powerpoint/2010/main" val="2045496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8A432C8-69A7-458B-9684-2BFA64B31948}" type="datetime2">
              <a:rPr lang="en-US" smtClean="0"/>
              <a:t>Friday, March 10, 17</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C057FC-95B6-4D89-AFDA-ABA33EE921E5}" type="datetime2">
              <a:rPr lang="en-US" smtClean="0"/>
              <a:t>Friday, March 10, 17</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C4549AC-EB31-477F-92A9-B1988E232878}" type="datetime2">
              <a:rPr lang="en-US" smtClean="0"/>
              <a:t>Friday, March 10, 17</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96A3A3-94A6-4E5B-AF39-173ACA3E61CC}" type="datetime2">
              <a:rPr lang="en-US" smtClean="0"/>
              <a:t>Friday, March 10, 17</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33D019-A32C-4EAD-B8E6-DBDA699692FD}" type="datetime2">
              <a:rPr lang="en-US" smtClean="0"/>
              <a:t>Friday, March 10, 17</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CEBA98F-560C-4997-81C4-81D4D9187EAB}" type="datetime2">
              <a:rPr lang="en-US" smtClean="0"/>
              <a:t>Friday, March 10, 17</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50972B2-CA5C-437D-87D0-8081271A9E4B}" type="datetime2">
              <a:rPr lang="en-US" smtClean="0"/>
              <a:t>Friday, March 10, 17</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CD4847-11EF-4466-A8AD-85CDB7B49118}" type="datetime2">
              <a:rPr lang="en-US" smtClean="0"/>
              <a:t>Friday, March 10, 17</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t>Friday, March 10, 17</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Friday, March 10, 17</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Friday, March 10, 17</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A80CB818-7379-467D-8E76-EF9D9074A26C}" type="datetime2">
              <a:rPr lang="en-US" smtClean="0"/>
              <a:t>Friday, March 10, 17</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OpenRefine/OpenRefine/wiki/Reconcilable-Data-Sources" TargetMode="External"/><Relationship Id="rId4" Type="http://schemas.openxmlformats.org/officeDocument/2006/relationships/hyperlink" Target="https://github.com/OpenRefine/OpenRefine/wiki/GREL-String-Functions" TargetMode="External"/><Relationship Id="rId1" Type="http://schemas.openxmlformats.org/officeDocument/2006/relationships/slideLayout" Target="../slideLayouts/slideLayout2.xml"/><Relationship Id="rId2" Type="http://schemas.openxmlformats.org/officeDocument/2006/relationships/hyperlink" Target="http://openrefine.org/"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ahmadassaf.com/blog/data-analysis/cleaning-geo-data-open-refine/"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pelagios-project.blogspot.com/2012/09/a-digital-map-of-roman-empire.html" TargetMode="External"/><Relationship Id="rId3" Type="http://schemas.openxmlformats.org/officeDocument/2006/relationships/hyperlink" Target="https://googleancientplaces.wordpress.com/"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tiff"/><Relationship Id="rId3" Type="http://schemas.openxmlformats.org/officeDocument/2006/relationships/image" Target="../media/image28.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tiff"/><Relationship Id="rId3" Type="http://schemas.openxmlformats.org/officeDocument/2006/relationships/image" Target="../media/image30.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33.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4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4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4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4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4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9.png"/></Relationships>
</file>

<file path=ppt/slides/_rels/slide63.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52.emf"/><Relationship Id="rId1" Type="http://schemas.openxmlformats.org/officeDocument/2006/relationships/slideLayout" Target="../slideLayouts/slideLayout7.xml"/><Relationship Id="rId2" Type="http://schemas.openxmlformats.org/officeDocument/2006/relationships/image" Target="../media/image50.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ebmail.illinois.edu/owa/redir.aspx?C=XSO38Ix5HhC-nXuLvB8_ELZrZ0uZLGENlNcNFdLU1jKe_v-ut2fUCA..&amp;URL=https://my.library.illinois.edu/data-carpentry"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Humanities Data Praxis</a:t>
            </a:r>
            <a:endParaRPr lang="en-US" dirty="0"/>
          </a:p>
        </p:txBody>
      </p:sp>
      <p:sp>
        <p:nvSpPr>
          <p:cNvPr id="3" name="Subtitle 2"/>
          <p:cNvSpPr>
            <a:spLocks noGrp="1"/>
          </p:cNvSpPr>
          <p:nvPr>
            <p:ph type="subTitle" idx="1"/>
          </p:nvPr>
        </p:nvSpPr>
        <p:spPr/>
        <p:txBody>
          <a:bodyPr>
            <a:normAutofit fontScale="77500" lnSpcReduction="20000"/>
          </a:bodyPr>
          <a:lstStyle/>
          <a:p>
            <a:r>
              <a:rPr lang="en-US" dirty="0" smtClean="0"/>
              <a:t>Elizabeth Wickes (Research Data Services, UIUC)</a:t>
            </a:r>
          </a:p>
          <a:p>
            <a:r>
              <a:rPr lang="en-US" dirty="0" smtClean="0"/>
              <a:t>Eleanor Dickson (Scholarly Commons, UIUC)</a:t>
            </a:r>
          </a:p>
          <a:p>
            <a:r>
              <a:rPr lang="en-US" dirty="0" smtClean="0"/>
              <a:t>Andrea Thomer (School of Information Sciences, UIUC)</a:t>
            </a:r>
          </a:p>
          <a:p>
            <a:endParaRPr lang="en-US" dirty="0"/>
          </a:p>
          <a:p>
            <a:r>
              <a:rPr lang="en-US" dirty="0" smtClean="0"/>
              <a:t>10 March 2017</a:t>
            </a:r>
          </a:p>
        </p:txBody>
      </p:sp>
    </p:spTree>
    <p:extLst>
      <p:ext uri="{BB962C8B-B14F-4D97-AF65-F5344CB8AC3E}">
        <p14:creationId xmlns:p14="http://schemas.microsoft.com/office/powerpoint/2010/main" val="280479457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you’re following along - </a:t>
            </a:r>
          </a:p>
        </p:txBody>
      </p:sp>
      <p:sp>
        <p:nvSpPr>
          <p:cNvPr id="3" name="Content Placeholder 2"/>
          <p:cNvSpPr>
            <a:spLocks noGrp="1"/>
          </p:cNvSpPr>
          <p:nvPr>
            <p:ph idx="1"/>
          </p:nvPr>
        </p:nvSpPr>
        <p:spPr>
          <a:xfrm>
            <a:off x="740896" y="1600200"/>
            <a:ext cx="7945904" cy="4876800"/>
          </a:xfrm>
        </p:spPr>
        <p:txBody>
          <a:bodyPr/>
          <a:lstStyle/>
          <a:p>
            <a:pPr marL="0" indent="0" algn="ctr">
              <a:buNone/>
            </a:pPr>
            <a:endParaRPr lang="en-US" dirty="0" smtClean="0"/>
          </a:p>
          <a:p>
            <a:pPr marL="0" indent="0" algn="ctr">
              <a:buNone/>
            </a:pPr>
            <a:endParaRPr lang="en-US" dirty="0"/>
          </a:p>
          <a:p>
            <a:pPr marL="0" indent="0" algn="ctr">
              <a:buNone/>
            </a:pPr>
            <a:endParaRPr lang="en-US" dirty="0" smtClean="0"/>
          </a:p>
          <a:p>
            <a:pPr marL="0" indent="0" algn="ctr">
              <a:buNone/>
            </a:pPr>
            <a:r>
              <a:rPr lang="en-US" dirty="0" smtClean="0"/>
              <a:t>Locate the file named “</a:t>
            </a:r>
            <a:r>
              <a:rPr lang="en-US" b="1" dirty="0" err="1" smtClean="0"/>
              <a:t>Menu.csv</a:t>
            </a:r>
            <a:r>
              <a:rPr lang="en-US" dirty="0" smtClean="0"/>
              <a:t>” and we’ll review the data together</a:t>
            </a:r>
          </a:p>
          <a:p>
            <a:pPr marL="0" indent="0">
              <a:buNone/>
            </a:pPr>
            <a:endParaRPr lang="en-US" dirty="0"/>
          </a:p>
        </p:txBody>
      </p:sp>
    </p:spTree>
    <p:extLst>
      <p:ext uri="{BB962C8B-B14F-4D97-AF65-F5344CB8AC3E}">
        <p14:creationId xmlns:p14="http://schemas.microsoft.com/office/powerpoint/2010/main" val="5125501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Introducing </a:t>
            </a:r>
            <a:r>
              <a:rPr lang="en-US" dirty="0" err="1" smtClean="0"/>
              <a:t>OpenRefine</a:t>
            </a:r>
            <a:endParaRPr lang="en-US" dirty="0"/>
          </a:p>
        </p:txBody>
      </p:sp>
      <p:sp>
        <p:nvSpPr>
          <p:cNvPr id="3" name="Content Placeholder 2"/>
          <p:cNvSpPr>
            <a:spLocks noGrp="1"/>
          </p:cNvSpPr>
          <p:nvPr>
            <p:ph idx="1"/>
          </p:nvPr>
        </p:nvSpPr>
        <p:spPr>
          <a:xfrm>
            <a:off x="457200" y="1741973"/>
            <a:ext cx="8229600" cy="4735027"/>
          </a:xfrm>
        </p:spPr>
        <p:txBody>
          <a:bodyPr>
            <a:normAutofit/>
          </a:bodyPr>
          <a:lstStyle/>
          <a:p>
            <a:pPr marL="0" indent="0">
              <a:buNone/>
            </a:pPr>
            <a:r>
              <a:rPr lang="en-US" sz="2800" dirty="0" err="1" smtClean="0"/>
              <a:t>OpenRefine</a:t>
            </a:r>
            <a:r>
              <a:rPr lang="en-US" sz="2800" dirty="0" smtClean="0"/>
              <a:t> is a tool for </a:t>
            </a:r>
            <a:r>
              <a:rPr lang="en-US" sz="2800" b="1" i="1" dirty="0" smtClean="0">
                <a:solidFill>
                  <a:srgbClr val="D2533C"/>
                </a:solidFill>
              </a:rPr>
              <a:t>manipulating</a:t>
            </a:r>
            <a:endParaRPr lang="en-US" sz="2800" dirty="0" smtClean="0"/>
          </a:p>
          <a:p>
            <a:pPr marL="0" indent="0">
              <a:buNone/>
            </a:pPr>
            <a:r>
              <a:rPr lang="en-US" sz="2800" dirty="0" smtClean="0"/>
              <a:t>and </a:t>
            </a:r>
            <a:r>
              <a:rPr lang="en-US" sz="2800" b="1" i="1" dirty="0" smtClean="0">
                <a:solidFill>
                  <a:srgbClr val="D2533C"/>
                </a:solidFill>
              </a:rPr>
              <a:t>cleaning </a:t>
            </a:r>
            <a:r>
              <a:rPr lang="en-US" sz="2800" dirty="0" smtClean="0"/>
              <a:t>data.</a:t>
            </a:r>
          </a:p>
          <a:p>
            <a:pPr marL="0" indent="0">
              <a:buNone/>
            </a:pPr>
            <a:endParaRPr lang="en-US" sz="2800" dirty="0"/>
          </a:p>
          <a:p>
            <a:pPr marL="0" indent="0" algn="r">
              <a:buNone/>
            </a:pPr>
            <a:r>
              <a:rPr lang="en-US" sz="2800" dirty="0" err="1" smtClean="0"/>
              <a:t>OpenRefine</a:t>
            </a:r>
            <a:r>
              <a:rPr lang="en-US" sz="2800" dirty="0" smtClean="0"/>
              <a:t> looks like a </a:t>
            </a:r>
            <a:r>
              <a:rPr lang="en-US" sz="2800" b="1" i="1" dirty="0" smtClean="0">
                <a:solidFill>
                  <a:srgbClr val="D2533C"/>
                </a:solidFill>
              </a:rPr>
              <a:t>spreadsheet</a:t>
            </a:r>
            <a:r>
              <a:rPr lang="en-US" sz="2800" dirty="0" smtClean="0"/>
              <a:t>,</a:t>
            </a:r>
            <a:r>
              <a:rPr lang="en-US" sz="2800" i="1" dirty="0" smtClean="0"/>
              <a:t> </a:t>
            </a:r>
          </a:p>
          <a:p>
            <a:pPr marL="0" indent="0" algn="r">
              <a:buNone/>
            </a:pPr>
            <a:r>
              <a:rPr lang="en-US" sz="2800" dirty="0" smtClean="0"/>
              <a:t>but it acts like a </a:t>
            </a:r>
            <a:r>
              <a:rPr lang="en-US" sz="2800" b="1" i="1" dirty="0" smtClean="0">
                <a:solidFill>
                  <a:srgbClr val="D2533C"/>
                </a:solidFill>
              </a:rPr>
              <a:t>database</a:t>
            </a:r>
            <a:r>
              <a:rPr lang="en-US" sz="2800" i="1" dirty="0" smtClean="0"/>
              <a:t>.</a:t>
            </a:r>
          </a:p>
          <a:p>
            <a:pPr marL="0" indent="0">
              <a:buNone/>
            </a:pPr>
            <a:endParaRPr lang="en-US" sz="2800" i="1" dirty="0"/>
          </a:p>
          <a:p>
            <a:pPr marL="0" indent="0">
              <a:buNone/>
            </a:pPr>
            <a:r>
              <a:rPr lang="en-US" sz="2800" dirty="0" smtClean="0"/>
              <a:t>Use </a:t>
            </a:r>
            <a:r>
              <a:rPr lang="en-US" sz="2800" dirty="0" err="1" smtClean="0"/>
              <a:t>OpenRefine</a:t>
            </a:r>
            <a:r>
              <a:rPr lang="en-US" sz="2800" dirty="0" smtClean="0"/>
              <a:t> to </a:t>
            </a:r>
            <a:r>
              <a:rPr lang="en-US" sz="2800" b="1" i="1" dirty="0" smtClean="0">
                <a:solidFill>
                  <a:srgbClr val="D2533C"/>
                </a:solidFill>
              </a:rPr>
              <a:t>explore</a:t>
            </a:r>
            <a:r>
              <a:rPr lang="en-US" sz="2800" dirty="0" smtClean="0"/>
              <a:t>, </a:t>
            </a:r>
            <a:r>
              <a:rPr lang="en-US" sz="2800" b="1" i="1" dirty="0" smtClean="0">
                <a:solidFill>
                  <a:srgbClr val="D2533C"/>
                </a:solidFill>
              </a:rPr>
              <a:t>clean</a:t>
            </a:r>
            <a:r>
              <a:rPr lang="en-US" sz="2800" dirty="0" smtClean="0"/>
              <a:t>,</a:t>
            </a:r>
          </a:p>
          <a:p>
            <a:pPr marL="0" indent="0">
              <a:buNone/>
            </a:pPr>
            <a:r>
              <a:rPr lang="en-US" sz="2800" dirty="0" smtClean="0"/>
              <a:t> and </a:t>
            </a:r>
            <a:r>
              <a:rPr lang="en-US" sz="2800" b="1" i="1" dirty="0" smtClean="0">
                <a:solidFill>
                  <a:srgbClr val="D2533C"/>
                </a:solidFill>
              </a:rPr>
              <a:t>link</a:t>
            </a:r>
            <a:r>
              <a:rPr lang="en-US" sz="2800" dirty="0" smtClean="0"/>
              <a:t> your data.</a:t>
            </a:r>
            <a:endParaRPr lang="en-US" sz="2800" dirty="0"/>
          </a:p>
        </p:txBody>
      </p:sp>
    </p:spTree>
    <p:extLst>
      <p:ext uri="{BB962C8B-B14F-4D97-AF65-F5344CB8AC3E}">
        <p14:creationId xmlns:p14="http://schemas.microsoft.com/office/powerpoint/2010/main" val="24180313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 we will cover….</a:t>
            </a:r>
            <a:endParaRPr lang="en-US" dirty="0"/>
          </a:p>
        </p:txBody>
      </p:sp>
      <p:sp>
        <p:nvSpPr>
          <p:cNvPr id="3" name="Content Placeholder 2"/>
          <p:cNvSpPr>
            <a:spLocks noGrp="1"/>
          </p:cNvSpPr>
          <p:nvPr>
            <p:ph idx="1"/>
          </p:nvPr>
        </p:nvSpPr>
        <p:spPr>
          <a:xfrm>
            <a:off x="887036" y="1650759"/>
            <a:ext cx="7547107" cy="4816469"/>
          </a:xfrm>
        </p:spPr>
        <p:txBody>
          <a:bodyPr>
            <a:normAutofit fontScale="92500" lnSpcReduction="20000"/>
          </a:bodyPr>
          <a:lstStyle/>
          <a:p>
            <a:pPr>
              <a:buFont typeface="Wingdings" charset="2"/>
              <a:buChar char="ü"/>
            </a:pPr>
            <a:r>
              <a:rPr lang="en-US" sz="3200" dirty="0" smtClean="0"/>
              <a:t>  Creating a New </a:t>
            </a:r>
            <a:r>
              <a:rPr lang="en-US" sz="3200" dirty="0"/>
              <a:t>P</a:t>
            </a:r>
            <a:r>
              <a:rPr lang="en-US" sz="3200" dirty="0" smtClean="0"/>
              <a:t>roject</a:t>
            </a:r>
          </a:p>
          <a:p>
            <a:pPr marL="0" indent="0">
              <a:buNone/>
            </a:pPr>
            <a:endParaRPr lang="en-US" sz="3200" dirty="0" smtClean="0"/>
          </a:p>
          <a:p>
            <a:pPr>
              <a:buFont typeface="Wingdings" charset="2"/>
              <a:buChar char="ü"/>
            </a:pPr>
            <a:r>
              <a:rPr lang="en-US" sz="3200" dirty="0"/>
              <a:t> </a:t>
            </a:r>
            <a:r>
              <a:rPr lang="en-US" sz="3200" dirty="0" smtClean="0"/>
              <a:t> Basic Normalization</a:t>
            </a:r>
          </a:p>
          <a:p>
            <a:pPr marL="0" indent="0">
              <a:buNone/>
            </a:pPr>
            <a:endParaRPr lang="en-US" sz="3200" dirty="0" smtClean="0"/>
          </a:p>
          <a:p>
            <a:pPr>
              <a:buFont typeface="Wingdings" charset="2"/>
              <a:buChar char="ü"/>
            </a:pPr>
            <a:r>
              <a:rPr lang="en-US" sz="3200" dirty="0"/>
              <a:t> </a:t>
            </a:r>
            <a:r>
              <a:rPr lang="en-US" sz="3200" dirty="0" smtClean="0"/>
              <a:t> Faceting and Clustering</a:t>
            </a:r>
          </a:p>
          <a:p>
            <a:pPr marL="0" indent="0">
              <a:buNone/>
            </a:pPr>
            <a:endParaRPr lang="en-US" sz="3200" dirty="0" smtClean="0"/>
          </a:p>
          <a:p>
            <a:pPr>
              <a:buFont typeface="Wingdings" charset="2"/>
              <a:buChar char="ü"/>
            </a:pPr>
            <a:r>
              <a:rPr lang="en-US" sz="3200" dirty="0" smtClean="0"/>
              <a:t>  Records vs. Rows</a:t>
            </a:r>
          </a:p>
          <a:p>
            <a:pPr>
              <a:buFont typeface="Wingdings" charset="2"/>
              <a:buChar char="ü"/>
            </a:pPr>
            <a:endParaRPr lang="en-US" sz="3200" dirty="0"/>
          </a:p>
          <a:p>
            <a:pPr>
              <a:buFont typeface="Wingdings" charset="2"/>
              <a:buChar char="ü"/>
            </a:pPr>
            <a:r>
              <a:rPr lang="en-US" sz="3200" dirty="0" smtClean="0"/>
              <a:t>  Advanced Transformations </a:t>
            </a:r>
          </a:p>
          <a:p>
            <a:pPr marL="274320" lvl="1" indent="0">
              <a:buNone/>
            </a:pPr>
            <a:r>
              <a:rPr lang="en-US" sz="2800" dirty="0" smtClean="0"/>
              <a:t>	(if we have time) (we probably won’t)</a:t>
            </a:r>
            <a:endParaRPr lang="en-US" sz="2800" dirty="0"/>
          </a:p>
        </p:txBody>
      </p:sp>
    </p:spTree>
    <p:extLst>
      <p:ext uri="{BB962C8B-B14F-4D97-AF65-F5344CB8AC3E}">
        <p14:creationId xmlns:p14="http://schemas.microsoft.com/office/powerpoint/2010/main" val="149763851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4-06-25 at 12.52.39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14086" y="1559626"/>
            <a:ext cx="7935677" cy="4865612"/>
          </a:xfrm>
          <a:prstGeom prst="rect">
            <a:avLst/>
          </a:prstGeom>
          <a:ln>
            <a:solidFill>
              <a:schemeClr val="accent5"/>
            </a:solidFill>
          </a:ln>
        </p:spPr>
      </p:pic>
      <p:sp>
        <p:nvSpPr>
          <p:cNvPr id="2" name="Title 1"/>
          <p:cNvSpPr>
            <a:spLocks noGrp="1"/>
          </p:cNvSpPr>
          <p:nvPr>
            <p:ph type="title"/>
          </p:nvPr>
        </p:nvSpPr>
        <p:spPr/>
        <p:txBody>
          <a:bodyPr/>
          <a:lstStyle/>
          <a:p>
            <a:r>
              <a:rPr lang="en-US" dirty="0" smtClean="0"/>
              <a:t>Creating a Project</a:t>
            </a:r>
            <a:endParaRPr lang="en-US" dirty="0"/>
          </a:p>
        </p:txBody>
      </p:sp>
      <p:cxnSp>
        <p:nvCxnSpPr>
          <p:cNvPr id="6" name="Straight Arrow Connector 5"/>
          <p:cNvCxnSpPr/>
          <p:nvPr/>
        </p:nvCxnSpPr>
        <p:spPr>
          <a:xfrm flipH="1" flipV="1">
            <a:off x="4520972" y="2963172"/>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2096742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Project</a:t>
            </a:r>
            <a:endParaRPr lang="en-US" dirty="0"/>
          </a:p>
        </p:txBody>
      </p:sp>
      <p:pic>
        <p:nvPicPr>
          <p:cNvPr id="15" name="Picture 14" descr="Screen Shot 2014-06-25 at 1.20.06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17680" y="1662424"/>
            <a:ext cx="8074239" cy="4506391"/>
          </a:xfrm>
          <a:prstGeom prst="rect">
            <a:avLst/>
          </a:prstGeom>
          <a:ln>
            <a:solidFill>
              <a:srgbClr val="808DA0"/>
            </a:solidFill>
          </a:ln>
        </p:spPr>
      </p:pic>
      <p:cxnSp>
        <p:nvCxnSpPr>
          <p:cNvPr id="7" name="Straight Arrow Connector 6"/>
          <p:cNvCxnSpPr/>
          <p:nvPr/>
        </p:nvCxnSpPr>
        <p:spPr>
          <a:xfrm>
            <a:off x="3780071" y="3734200"/>
            <a:ext cx="468734" cy="483785"/>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flipV="1">
            <a:off x="4294166" y="4747119"/>
            <a:ext cx="695530" cy="1"/>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216504" y="4777356"/>
            <a:ext cx="438489" cy="362835"/>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890071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Normalization</a:t>
            </a:r>
            <a:endParaRPr lang="en-US" dirty="0"/>
          </a:p>
        </p:txBody>
      </p:sp>
      <p:pic>
        <p:nvPicPr>
          <p:cNvPr id="7" name="Picture 6" descr="Screen Shot 2014-06-25 at 1.36.31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1684" y="1531326"/>
            <a:ext cx="8686800" cy="4150835"/>
          </a:xfrm>
          <a:prstGeom prst="rect">
            <a:avLst/>
          </a:prstGeom>
          <a:ln>
            <a:solidFill>
              <a:srgbClr val="808DA0"/>
            </a:solidFill>
          </a:ln>
        </p:spPr>
      </p:pic>
      <p:cxnSp>
        <p:nvCxnSpPr>
          <p:cNvPr id="8" name="Straight Arrow Connector 7"/>
          <p:cNvCxnSpPr/>
          <p:nvPr/>
        </p:nvCxnSpPr>
        <p:spPr>
          <a:xfrm flipH="1" flipV="1">
            <a:off x="7287985" y="3189944"/>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874889" y="5842001"/>
            <a:ext cx="3880555" cy="923330"/>
          </a:xfrm>
          <a:prstGeom prst="rect">
            <a:avLst/>
          </a:prstGeom>
          <a:noFill/>
        </p:spPr>
        <p:txBody>
          <a:bodyPr wrap="square" rtlCol="0">
            <a:spAutoFit/>
          </a:bodyPr>
          <a:lstStyle/>
          <a:p>
            <a:r>
              <a:rPr lang="en-US" dirty="0" smtClean="0"/>
              <a:t>Other ones to try:</a:t>
            </a:r>
          </a:p>
          <a:p>
            <a:pPr marL="285750" indent="-285750">
              <a:buFontTx/>
              <a:buChar char="-"/>
            </a:pPr>
            <a:r>
              <a:rPr lang="en-US" dirty="0" smtClean="0"/>
              <a:t>Collapse consecutive whitespace</a:t>
            </a:r>
          </a:p>
          <a:p>
            <a:pPr marL="285750" indent="-285750">
              <a:buFontTx/>
              <a:buChar char="-"/>
            </a:pPr>
            <a:r>
              <a:rPr lang="en-US" dirty="0" smtClean="0"/>
              <a:t>Change to title/lower/upper case</a:t>
            </a:r>
            <a:endParaRPr lang="en-US" dirty="0"/>
          </a:p>
        </p:txBody>
      </p:sp>
    </p:spTree>
    <p:extLst>
      <p:ext uri="{BB962C8B-B14F-4D97-AF65-F5344CB8AC3E}">
        <p14:creationId xmlns:p14="http://schemas.microsoft.com/office/powerpoint/2010/main" val="416002633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Note on Tracking Project History</a:t>
            </a:r>
            <a:endParaRPr lang="en-US" dirty="0"/>
          </a:p>
        </p:txBody>
      </p:sp>
      <p:pic>
        <p:nvPicPr>
          <p:cNvPr id="4" name="Picture 3" descr="Screen Shot 2014-06-25 at 1.46.55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7200" y="1591793"/>
            <a:ext cx="8228350" cy="3938529"/>
          </a:xfrm>
          <a:prstGeom prst="rect">
            <a:avLst/>
          </a:prstGeom>
          <a:ln>
            <a:solidFill>
              <a:srgbClr val="808DA0"/>
            </a:solidFill>
          </a:ln>
        </p:spPr>
      </p:pic>
      <p:cxnSp>
        <p:nvCxnSpPr>
          <p:cNvPr id="5" name="Straight Arrow Connector 4"/>
          <p:cNvCxnSpPr/>
          <p:nvPr/>
        </p:nvCxnSpPr>
        <p:spPr>
          <a:xfrm flipV="1">
            <a:off x="831616" y="2131669"/>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66322" y="5729806"/>
            <a:ext cx="8977677" cy="1200329"/>
          </a:xfrm>
          <a:prstGeom prst="rect">
            <a:avLst/>
          </a:prstGeom>
          <a:noFill/>
        </p:spPr>
        <p:txBody>
          <a:bodyPr wrap="square" rtlCol="0">
            <a:spAutoFit/>
          </a:bodyPr>
          <a:lstStyle/>
          <a:p>
            <a:r>
              <a:rPr lang="en-US" dirty="0" smtClean="0"/>
              <a:t>Don’t be afraid to make mistakes!</a:t>
            </a:r>
          </a:p>
          <a:p>
            <a:endParaRPr lang="en-US" dirty="0"/>
          </a:p>
          <a:p>
            <a:pPr algn="r"/>
            <a:r>
              <a:rPr lang="en-US" dirty="0" smtClean="0"/>
              <a:t>…you can always use the Undo/Redo tab to navigate to earlier stages in your project.</a:t>
            </a:r>
          </a:p>
          <a:p>
            <a:endParaRPr lang="en-US" dirty="0"/>
          </a:p>
        </p:txBody>
      </p:sp>
    </p:spTree>
    <p:extLst>
      <p:ext uri="{BB962C8B-B14F-4D97-AF65-F5344CB8AC3E}">
        <p14:creationId xmlns:p14="http://schemas.microsoft.com/office/powerpoint/2010/main" val="254824400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Faceting and Clustering</a:t>
            </a:r>
            <a:endParaRPr lang="en-US" dirty="0"/>
          </a:p>
        </p:txBody>
      </p:sp>
      <p:pic>
        <p:nvPicPr>
          <p:cNvPr id="4" name="Picture 3" descr="Screen Shot 2014-06-25 at 2.35.49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2166" y="1672747"/>
            <a:ext cx="8686800" cy="4179364"/>
          </a:xfrm>
          <a:prstGeom prst="rect">
            <a:avLst/>
          </a:prstGeom>
          <a:ln>
            <a:solidFill>
              <a:srgbClr val="808DA0"/>
            </a:solidFill>
          </a:ln>
        </p:spPr>
      </p:pic>
      <p:cxnSp>
        <p:nvCxnSpPr>
          <p:cNvPr id="5" name="Straight Arrow Connector 4"/>
          <p:cNvCxnSpPr/>
          <p:nvPr/>
        </p:nvCxnSpPr>
        <p:spPr>
          <a:xfrm flipH="1" flipV="1">
            <a:off x="5035063" y="2675926"/>
            <a:ext cx="650170" cy="166298"/>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3851657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Faceting and Clustering</a:t>
            </a:r>
            <a:endParaRPr lang="en-US" dirty="0"/>
          </a:p>
        </p:txBody>
      </p:sp>
      <p:pic>
        <p:nvPicPr>
          <p:cNvPr id="3" name="Picture 2" descr="Screen Shot 2014-06-25 at 2.39.47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1686" y="1640093"/>
            <a:ext cx="8686800" cy="4161980"/>
          </a:xfrm>
          <a:prstGeom prst="rect">
            <a:avLst/>
          </a:prstGeom>
          <a:ln>
            <a:solidFill>
              <a:srgbClr val="808DA0"/>
            </a:solidFill>
          </a:ln>
        </p:spPr>
      </p:pic>
      <p:cxnSp>
        <p:nvCxnSpPr>
          <p:cNvPr id="4" name="Straight Arrow Connector 3"/>
          <p:cNvCxnSpPr/>
          <p:nvPr/>
        </p:nvCxnSpPr>
        <p:spPr>
          <a:xfrm flipH="1" flipV="1">
            <a:off x="2056362" y="2827108"/>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001235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Faceting and Clustering</a:t>
            </a:r>
            <a:endParaRPr lang="en-US" dirty="0"/>
          </a:p>
        </p:txBody>
      </p:sp>
      <p:pic>
        <p:nvPicPr>
          <p:cNvPr id="4" name="Picture 3" descr="Screen Shot 2014-06-25 at 2.50.22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1684" y="1660064"/>
            <a:ext cx="8686800" cy="4657725"/>
          </a:xfrm>
          <a:prstGeom prst="rect">
            <a:avLst/>
          </a:prstGeom>
          <a:ln>
            <a:solidFill>
              <a:srgbClr val="808DA0"/>
            </a:solidFill>
          </a:ln>
        </p:spPr>
      </p:pic>
      <p:cxnSp>
        <p:nvCxnSpPr>
          <p:cNvPr id="5" name="Straight Arrow Connector 4"/>
          <p:cNvCxnSpPr/>
          <p:nvPr/>
        </p:nvCxnSpPr>
        <p:spPr>
          <a:xfrm flipH="1" flipV="1">
            <a:off x="4596572" y="3189944"/>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flipV="1">
            <a:off x="5609632" y="3250417"/>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4520973" y="5563504"/>
            <a:ext cx="408246" cy="408191"/>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795552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Humanities data — </a:t>
            </a:r>
            <a:r>
              <a:rPr lang="en-US" i="1" dirty="0" smtClean="0"/>
              <a:t>the very idea</a:t>
            </a:r>
            <a:endParaRPr lang="en-US" i="1" dirty="0"/>
          </a:p>
        </p:txBody>
      </p:sp>
      <p:sp>
        <p:nvSpPr>
          <p:cNvPr id="3" name="Content Placeholder 2"/>
          <p:cNvSpPr>
            <a:spLocks noGrp="1"/>
          </p:cNvSpPr>
          <p:nvPr>
            <p:ph idx="1"/>
          </p:nvPr>
        </p:nvSpPr>
        <p:spPr>
          <a:xfrm>
            <a:off x="457200" y="1464736"/>
            <a:ext cx="8229600" cy="4525963"/>
          </a:xfrm>
        </p:spPr>
        <p:txBody>
          <a:bodyPr/>
          <a:lstStyle/>
          <a:p>
            <a:pPr marL="0" indent="0" algn="ctr">
              <a:buNone/>
            </a:pPr>
            <a:r>
              <a:rPr lang="en-US" sz="4000" i="1" dirty="0" smtClean="0"/>
              <a:t/>
            </a:r>
            <a:br>
              <a:rPr lang="en-US" sz="4000" i="1" dirty="0" smtClean="0"/>
            </a:br>
            <a:r>
              <a:rPr lang="en-US" sz="4000" i="1" dirty="0" smtClean="0"/>
              <a:t>Data?</a:t>
            </a:r>
          </a:p>
          <a:p>
            <a:pPr marL="0" indent="0" algn="ctr">
              <a:buNone/>
            </a:pPr>
            <a:r>
              <a:rPr lang="en-US" i="1" dirty="0" smtClean="0"/>
              <a:t>$#%@@$# !!</a:t>
            </a:r>
            <a:endParaRPr lang="en-US" dirty="0" smtClean="0"/>
          </a:p>
          <a:p>
            <a:endParaRPr lang="en-US" dirty="0"/>
          </a:p>
        </p:txBody>
      </p:sp>
      <p:sp>
        <p:nvSpPr>
          <p:cNvPr id="4" name="Slide Number Placeholder 3"/>
          <p:cNvSpPr>
            <a:spLocks noGrp="1"/>
          </p:cNvSpPr>
          <p:nvPr>
            <p:ph type="sldNum" sz="quarter" idx="12"/>
          </p:nvPr>
        </p:nvSpPr>
        <p:spPr/>
        <p:txBody>
          <a:bodyPr/>
          <a:lstStyle/>
          <a:p>
            <a:fld id="{28B409BD-EC82-CB40-A8E1-30EBF40182A0}" type="slidenum">
              <a:rPr lang="en-US" smtClean="0"/>
              <a:t>2</a:t>
            </a:fld>
            <a:endParaRPr lang="en-US"/>
          </a:p>
        </p:txBody>
      </p:sp>
    </p:spTree>
    <p:extLst>
      <p:ext uri="{BB962C8B-B14F-4D97-AF65-F5344CB8AC3E}">
        <p14:creationId xmlns:p14="http://schemas.microsoft.com/office/powerpoint/2010/main" val="229533759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Kinds of Clustering</a:t>
            </a:r>
            <a:endParaRPr lang="en-US" dirty="0"/>
          </a:p>
        </p:txBody>
      </p:sp>
      <p:sp>
        <p:nvSpPr>
          <p:cNvPr id="3" name="Content Placeholder 2"/>
          <p:cNvSpPr>
            <a:spLocks noGrp="1"/>
          </p:cNvSpPr>
          <p:nvPr>
            <p:ph idx="1"/>
          </p:nvPr>
        </p:nvSpPr>
        <p:spPr/>
        <p:txBody>
          <a:bodyPr>
            <a:normAutofit lnSpcReduction="10000"/>
          </a:bodyPr>
          <a:lstStyle/>
          <a:p>
            <a:pPr marL="0" indent="0" algn="ctr">
              <a:buNone/>
            </a:pPr>
            <a:r>
              <a:rPr lang="en-US" sz="3200" dirty="0" smtClean="0"/>
              <a:t>**PAUSE before continuing**</a:t>
            </a:r>
          </a:p>
          <a:p>
            <a:pPr marL="0" indent="0">
              <a:buNone/>
            </a:pPr>
            <a:r>
              <a:rPr lang="en-US" sz="3200" dirty="0" smtClean="0"/>
              <a:t> </a:t>
            </a:r>
          </a:p>
          <a:p>
            <a:pPr>
              <a:buFont typeface="Wingdings" charset="2"/>
              <a:buChar char="v"/>
            </a:pPr>
            <a:r>
              <a:rPr lang="en-US" sz="3200" dirty="0" smtClean="0"/>
              <a:t>Key collision (fastest, safest)</a:t>
            </a:r>
          </a:p>
          <a:p>
            <a:pPr lvl="1">
              <a:buFont typeface="Wingdings" charset="2"/>
              <a:buChar char="§"/>
            </a:pPr>
            <a:r>
              <a:rPr lang="en-US" sz="2800" dirty="0" smtClean="0"/>
              <a:t> Fingerprint, </a:t>
            </a:r>
            <a:r>
              <a:rPr lang="en-US" sz="2800" dirty="0" err="1" smtClean="0"/>
              <a:t>Ngram</a:t>
            </a:r>
            <a:r>
              <a:rPr lang="en-US" sz="2800" dirty="0" smtClean="0"/>
              <a:t> Fingerprint = defaults</a:t>
            </a:r>
          </a:p>
          <a:p>
            <a:pPr lvl="2">
              <a:buFont typeface="Wingdings" charset="2"/>
              <a:buChar char="§"/>
            </a:pPr>
            <a:r>
              <a:rPr lang="en-US" sz="2400" dirty="0" smtClean="0"/>
              <a:t> Match normalized strings in different ways</a:t>
            </a:r>
          </a:p>
          <a:p>
            <a:pPr lvl="1">
              <a:buFont typeface="Wingdings" charset="2"/>
              <a:buChar char="§"/>
            </a:pPr>
            <a:r>
              <a:rPr lang="en-US" sz="2800" dirty="0" smtClean="0"/>
              <a:t> </a:t>
            </a:r>
            <a:r>
              <a:rPr lang="en-US" sz="2800" dirty="0" err="1" smtClean="0"/>
              <a:t>Metaphone</a:t>
            </a:r>
            <a:r>
              <a:rPr lang="en-US" sz="2800" dirty="0" smtClean="0"/>
              <a:t> = </a:t>
            </a:r>
            <a:r>
              <a:rPr lang="en-US" sz="2800" dirty="0"/>
              <a:t>E</a:t>
            </a:r>
            <a:r>
              <a:rPr lang="en-US" sz="2800" dirty="0" smtClean="0"/>
              <a:t>nglish pronunciation</a:t>
            </a:r>
          </a:p>
          <a:p>
            <a:pPr marL="274320" lvl="1" indent="0">
              <a:buNone/>
            </a:pPr>
            <a:endParaRPr lang="en-US" sz="2400" dirty="0" smtClean="0"/>
          </a:p>
          <a:p>
            <a:pPr>
              <a:buFont typeface="Wingdings" charset="2"/>
              <a:buChar char="v"/>
            </a:pPr>
            <a:r>
              <a:rPr lang="en-US" sz="3200" dirty="0" smtClean="0"/>
              <a:t> Nearest Neighbor</a:t>
            </a:r>
          </a:p>
          <a:p>
            <a:pPr lvl="1">
              <a:buFont typeface="Wingdings" charset="2"/>
              <a:buChar char="§"/>
            </a:pPr>
            <a:r>
              <a:rPr lang="en-US" sz="2800" dirty="0" smtClean="0"/>
              <a:t> PPM = Partial matching</a:t>
            </a:r>
          </a:p>
          <a:p>
            <a:pPr lvl="1">
              <a:buFont typeface="Wingdings" charset="2"/>
              <a:buChar char="§"/>
            </a:pPr>
            <a:r>
              <a:rPr lang="en-US" sz="2800" dirty="0" smtClean="0"/>
              <a:t> </a:t>
            </a:r>
            <a:r>
              <a:rPr lang="en-US" sz="2800" dirty="0" err="1" smtClean="0"/>
              <a:t>Levenshtein</a:t>
            </a:r>
            <a:r>
              <a:rPr lang="en-US" sz="2800" dirty="0" smtClean="0"/>
              <a:t> = edit distance</a:t>
            </a:r>
          </a:p>
          <a:p>
            <a:pPr>
              <a:buFont typeface="Wingdings" charset="2"/>
              <a:buChar char="v"/>
            </a:pPr>
            <a:endParaRPr lang="en-US" dirty="0"/>
          </a:p>
        </p:txBody>
      </p:sp>
      <p:sp>
        <p:nvSpPr>
          <p:cNvPr id="5" name="TextBox 4"/>
          <p:cNvSpPr txBox="1"/>
          <p:nvPr/>
        </p:nvSpPr>
        <p:spPr>
          <a:xfrm>
            <a:off x="5969726" y="4590350"/>
            <a:ext cx="2717074" cy="2031325"/>
          </a:xfrm>
          <a:prstGeom prst="rect">
            <a:avLst/>
          </a:prstGeom>
          <a:noFill/>
          <a:ln>
            <a:solidFill>
              <a:srgbClr val="D2533C"/>
            </a:solidFill>
          </a:ln>
        </p:spPr>
        <p:txBody>
          <a:bodyPr wrap="square" rtlCol="0">
            <a:spAutoFit/>
          </a:bodyPr>
          <a:lstStyle/>
          <a:p>
            <a:pPr algn="ctr"/>
            <a:r>
              <a:rPr lang="en-US" dirty="0" smtClean="0">
                <a:solidFill>
                  <a:srgbClr val="D2533C"/>
                </a:solidFill>
              </a:rPr>
              <a:t>This can be computationally intensive – and can sometimes crash – so use with caution or patience on large data sets</a:t>
            </a:r>
            <a:endParaRPr lang="en-US" dirty="0">
              <a:solidFill>
                <a:srgbClr val="D2533C"/>
              </a:solidFill>
            </a:endParaRPr>
          </a:p>
        </p:txBody>
      </p:sp>
    </p:spTree>
    <p:extLst>
      <p:ext uri="{BB962C8B-B14F-4D97-AF65-F5344CB8AC3E}">
        <p14:creationId xmlns:p14="http://schemas.microsoft.com/office/powerpoint/2010/main" val="312497192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careful when clustering</a:t>
            </a:r>
            <a:endParaRPr lang="en-US" dirty="0"/>
          </a:p>
        </p:txBody>
      </p:sp>
      <p:pic>
        <p:nvPicPr>
          <p:cNvPr id="4" name="Picture 3" descr="Screen Shot 2014-06-25 at 2.55.22 P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70876" y="1474387"/>
            <a:ext cx="5261868" cy="2799972"/>
          </a:xfrm>
          <a:prstGeom prst="rect">
            <a:avLst/>
          </a:prstGeom>
          <a:ln>
            <a:solidFill>
              <a:srgbClr val="93A299"/>
            </a:solidFill>
          </a:ln>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37988" y="4542862"/>
            <a:ext cx="2657409" cy="1932661"/>
          </a:xfrm>
          <a:prstGeom prst="rect">
            <a:avLst/>
          </a:prstGeom>
          <a:ln>
            <a:solidFill>
              <a:srgbClr val="D2533C"/>
            </a:solidFill>
          </a:ln>
        </p:spPr>
      </p:pic>
      <p:pic>
        <p:nvPicPr>
          <p:cNvPr id="6" name="Picture 5"/>
          <p:cNvPicPr>
            <a:picLocks noChangeAspect="1"/>
          </p:cNvPicPr>
          <p:nvPr/>
        </p:nvPicPr>
        <p:blipFill>
          <a:blip r:embed="rId5"/>
          <a:stretch>
            <a:fillRect/>
          </a:stretch>
        </p:blipFill>
        <p:spPr>
          <a:xfrm>
            <a:off x="6720825" y="4545123"/>
            <a:ext cx="1676400" cy="1930400"/>
          </a:xfrm>
          <a:prstGeom prst="rect">
            <a:avLst/>
          </a:prstGeom>
          <a:ln>
            <a:solidFill>
              <a:srgbClr val="D2533C"/>
            </a:solidFill>
          </a:ln>
        </p:spPr>
      </p:pic>
      <p:sp>
        <p:nvSpPr>
          <p:cNvPr id="7" name="Rectangle 6"/>
          <p:cNvSpPr/>
          <p:nvPr/>
        </p:nvSpPr>
        <p:spPr>
          <a:xfrm>
            <a:off x="4121150" y="2486782"/>
            <a:ext cx="2959100" cy="279400"/>
          </a:xfrm>
          <a:prstGeom prst="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a:stCxn id="7" idx="2"/>
            <a:endCxn id="5" idx="0"/>
          </p:cNvCxnSpPr>
          <p:nvPr/>
        </p:nvCxnSpPr>
        <p:spPr>
          <a:xfrm flipH="1">
            <a:off x="3766693" y="2766182"/>
            <a:ext cx="1834007" cy="1776680"/>
          </a:xfrm>
          <a:prstGeom prst="straightConnector1">
            <a:avLst/>
          </a:prstGeom>
          <a:ln w="38100" cmpd="sng">
            <a:solidFill>
              <a:srgbClr val="D2533C"/>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7" idx="2"/>
            <a:endCxn id="6" idx="0"/>
          </p:cNvCxnSpPr>
          <p:nvPr/>
        </p:nvCxnSpPr>
        <p:spPr>
          <a:xfrm>
            <a:off x="5600700" y="2766182"/>
            <a:ext cx="1958325" cy="1778941"/>
          </a:xfrm>
          <a:prstGeom prst="straightConnector1">
            <a:avLst/>
          </a:prstGeom>
          <a:ln w="38100" cmpd="sng">
            <a:solidFill>
              <a:srgbClr val="D2533C"/>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17500" y="3120197"/>
            <a:ext cx="2263285" cy="2308324"/>
          </a:xfrm>
          <a:prstGeom prst="rect">
            <a:avLst/>
          </a:prstGeom>
          <a:noFill/>
        </p:spPr>
        <p:txBody>
          <a:bodyPr wrap="none" rtlCol="0">
            <a:spAutoFit/>
          </a:bodyPr>
          <a:lstStyle/>
          <a:p>
            <a:r>
              <a:rPr lang="en-US" dirty="0" smtClean="0"/>
              <a:t>Hotel Savoy</a:t>
            </a:r>
          </a:p>
          <a:p>
            <a:r>
              <a:rPr lang="en-US" dirty="0" smtClean="0"/>
              <a:t>59</a:t>
            </a:r>
            <a:r>
              <a:rPr lang="en-US" baseline="30000" dirty="0" smtClean="0"/>
              <a:t>th</a:t>
            </a:r>
            <a:r>
              <a:rPr lang="en-US" dirty="0" smtClean="0"/>
              <a:t> St. &amp; 5</a:t>
            </a:r>
            <a:r>
              <a:rPr lang="en-US" baseline="30000" dirty="0" smtClean="0"/>
              <a:t>th</a:t>
            </a:r>
            <a:r>
              <a:rPr lang="en-US" dirty="0" smtClean="0"/>
              <a:t> Ave.</a:t>
            </a:r>
          </a:p>
          <a:p>
            <a:r>
              <a:rPr lang="en-US" dirty="0" smtClean="0"/>
              <a:t>New York, New York</a:t>
            </a:r>
          </a:p>
          <a:p>
            <a:endParaRPr lang="en-US" dirty="0"/>
          </a:p>
          <a:p>
            <a:r>
              <a:rPr lang="en-US" dirty="0" smtClean="0"/>
              <a:t>Savoy Hotel</a:t>
            </a:r>
          </a:p>
          <a:p>
            <a:r>
              <a:rPr lang="en-US" dirty="0" smtClean="0"/>
              <a:t>Strand</a:t>
            </a:r>
          </a:p>
          <a:p>
            <a:r>
              <a:rPr lang="en-US" dirty="0" smtClean="0"/>
              <a:t>London WC2R 0EU</a:t>
            </a:r>
          </a:p>
          <a:p>
            <a:r>
              <a:rPr lang="en-US" dirty="0" smtClean="0"/>
              <a:t>United Kingdom</a:t>
            </a:r>
            <a:endParaRPr lang="en-US" dirty="0"/>
          </a:p>
        </p:txBody>
      </p:sp>
      <p:sp>
        <p:nvSpPr>
          <p:cNvPr id="3" name="TextBox 2"/>
          <p:cNvSpPr txBox="1"/>
          <p:nvPr/>
        </p:nvSpPr>
        <p:spPr>
          <a:xfrm>
            <a:off x="324534" y="1671801"/>
            <a:ext cx="2256251" cy="1200329"/>
          </a:xfrm>
          <a:prstGeom prst="rect">
            <a:avLst/>
          </a:prstGeom>
          <a:noFill/>
        </p:spPr>
        <p:txBody>
          <a:bodyPr wrap="square" rtlCol="0">
            <a:spAutoFit/>
          </a:bodyPr>
          <a:lstStyle/>
          <a:p>
            <a:pPr algn="ctr"/>
            <a:r>
              <a:rPr lang="en-US" dirty="0" smtClean="0"/>
              <a:t>This is part of that important “human-only” work we’ve talked about</a:t>
            </a:r>
            <a:endParaRPr lang="en-US" dirty="0"/>
          </a:p>
        </p:txBody>
      </p:sp>
    </p:spTree>
    <p:extLst>
      <p:ext uri="{BB962C8B-B14F-4D97-AF65-F5344CB8AC3E}">
        <p14:creationId xmlns:p14="http://schemas.microsoft.com/office/powerpoint/2010/main" val="361645988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Records vs. Rows</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smtClean="0"/>
          </a:p>
          <a:p>
            <a:endParaRPr lang="en-US" dirty="0"/>
          </a:p>
        </p:txBody>
      </p:sp>
      <p:pic>
        <p:nvPicPr>
          <p:cNvPr id="5" name="Picture 4" descr="Screen Shot 2014-07-05 at 3.12.59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0125" y="1723284"/>
            <a:ext cx="8686800" cy="3892182"/>
          </a:xfrm>
          <a:prstGeom prst="rect">
            <a:avLst/>
          </a:prstGeom>
          <a:ln>
            <a:solidFill>
              <a:srgbClr val="808DA0"/>
            </a:solidFill>
          </a:ln>
        </p:spPr>
      </p:pic>
      <p:sp>
        <p:nvSpPr>
          <p:cNvPr id="8" name="Rectangular Callout 7"/>
          <p:cNvSpPr/>
          <p:nvPr/>
        </p:nvSpPr>
        <p:spPr>
          <a:xfrm>
            <a:off x="2732137" y="4041196"/>
            <a:ext cx="2462771" cy="1027930"/>
          </a:xfrm>
          <a:prstGeom prst="wedgeRectCallout">
            <a:avLst>
              <a:gd name="adj1" fmla="val 64760"/>
              <a:gd name="adj2" fmla="val -69758"/>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Screen Shot 2014-07-05 at 3.15.14 P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28540" y="4098928"/>
            <a:ext cx="2308648" cy="912466"/>
          </a:xfrm>
          <a:prstGeom prst="rect">
            <a:avLst/>
          </a:prstGeom>
        </p:spPr>
      </p:pic>
    </p:spTree>
    <p:extLst>
      <p:ext uri="{BB962C8B-B14F-4D97-AF65-F5344CB8AC3E}">
        <p14:creationId xmlns:p14="http://schemas.microsoft.com/office/powerpoint/2010/main" val="112112309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Values, Multiple Rows</a:t>
            </a:r>
            <a:endParaRPr lang="en-US" dirty="0"/>
          </a:p>
        </p:txBody>
      </p:sp>
      <p:pic>
        <p:nvPicPr>
          <p:cNvPr id="4" name="Picture 3" descr="Screen Shot 2014-07-05 at 3.16.54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7726" y="1778045"/>
            <a:ext cx="8686800" cy="4329742"/>
          </a:xfrm>
          <a:prstGeom prst="rect">
            <a:avLst/>
          </a:prstGeom>
          <a:ln>
            <a:solidFill>
              <a:schemeClr val="accent5"/>
            </a:solidFill>
          </a:ln>
        </p:spPr>
      </p:pic>
      <p:cxnSp>
        <p:nvCxnSpPr>
          <p:cNvPr id="5" name="Straight Arrow Connector 4"/>
          <p:cNvCxnSpPr/>
          <p:nvPr/>
        </p:nvCxnSpPr>
        <p:spPr>
          <a:xfrm flipH="1">
            <a:off x="3209022" y="1866644"/>
            <a:ext cx="408246" cy="38035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924655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One Record, Multiple Rows</a:t>
            </a:r>
            <a:endParaRPr lang="en-US" dirty="0"/>
          </a:p>
        </p:txBody>
      </p:sp>
      <p:pic>
        <p:nvPicPr>
          <p:cNvPr id="3" name="Picture 2" descr="Screen Shot 2014-07-05 at 3.20.54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1645" y="1591762"/>
            <a:ext cx="8686800" cy="4291978"/>
          </a:xfrm>
          <a:prstGeom prst="rect">
            <a:avLst/>
          </a:prstGeom>
          <a:ln>
            <a:solidFill>
              <a:srgbClr val="808DA0"/>
            </a:solidFill>
          </a:ln>
        </p:spPr>
      </p:pic>
    </p:spTree>
    <p:extLst>
      <p:ext uri="{BB962C8B-B14F-4D97-AF65-F5344CB8AC3E}">
        <p14:creationId xmlns:p14="http://schemas.microsoft.com/office/powerpoint/2010/main" val="239342776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Transformations</a:t>
            </a:r>
            <a:endParaRPr lang="en-US" dirty="0"/>
          </a:p>
        </p:txBody>
      </p:sp>
      <p:pic>
        <p:nvPicPr>
          <p:cNvPr id="4" name="Picture 3" descr="Screen Shot 2014-07-05 at 11.10.53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4123" y="1524000"/>
            <a:ext cx="6310933" cy="2535115"/>
          </a:xfrm>
          <a:prstGeom prst="rect">
            <a:avLst/>
          </a:prstGeom>
          <a:ln>
            <a:solidFill>
              <a:schemeClr val="accent5"/>
            </a:solidFill>
          </a:ln>
        </p:spPr>
      </p:pic>
      <p:sp>
        <p:nvSpPr>
          <p:cNvPr id="5" name="Rectangular Callout 4"/>
          <p:cNvSpPr/>
          <p:nvPr/>
        </p:nvSpPr>
        <p:spPr>
          <a:xfrm>
            <a:off x="4761030" y="2451100"/>
            <a:ext cx="3428051" cy="2552700"/>
          </a:xfrm>
          <a:prstGeom prst="wedgeRectCallout">
            <a:avLst>
              <a:gd name="adj1" fmla="val -66877"/>
              <a:gd name="adj2" fmla="val -44293"/>
            </a:avLst>
          </a:prstGeom>
          <a:solidFill>
            <a:schemeClr val="bg1"/>
          </a:solid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descr="Screen Shot 2014-07-05 at 11.13.01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61030" y="2451100"/>
            <a:ext cx="3428051" cy="2552700"/>
          </a:xfrm>
          <a:prstGeom prst="rect">
            <a:avLst/>
          </a:prstGeom>
          <a:ln>
            <a:noFill/>
          </a:ln>
        </p:spPr>
      </p:pic>
      <p:sp>
        <p:nvSpPr>
          <p:cNvPr id="7" name="TextBox 6"/>
          <p:cNvSpPr txBox="1"/>
          <p:nvPr/>
        </p:nvSpPr>
        <p:spPr>
          <a:xfrm>
            <a:off x="337283" y="4949896"/>
            <a:ext cx="8715077" cy="1477328"/>
          </a:xfrm>
          <a:prstGeom prst="rect">
            <a:avLst/>
          </a:prstGeom>
          <a:noFill/>
        </p:spPr>
        <p:txBody>
          <a:bodyPr wrap="square" rtlCol="0">
            <a:spAutoFit/>
          </a:bodyPr>
          <a:lstStyle/>
          <a:p>
            <a:r>
              <a:rPr lang="en-US" dirty="0" smtClean="0"/>
              <a:t>Understanding Expressions:</a:t>
            </a:r>
          </a:p>
          <a:p>
            <a:r>
              <a:rPr lang="en-US" b="1" u="sng" dirty="0">
                <a:solidFill>
                  <a:schemeClr val="tx2"/>
                </a:solidFill>
              </a:rPr>
              <a:t>https://github.com/OpenRefine/OpenRefine/wiki/Understanding-</a:t>
            </a:r>
            <a:r>
              <a:rPr lang="en-US" b="1" u="sng" dirty="0" smtClean="0">
                <a:solidFill>
                  <a:schemeClr val="tx2"/>
                </a:solidFill>
              </a:rPr>
              <a:t>Expressions</a:t>
            </a:r>
          </a:p>
          <a:p>
            <a:endParaRPr lang="en-US" dirty="0"/>
          </a:p>
          <a:p>
            <a:r>
              <a:rPr lang="en-US" dirty="0" smtClean="0"/>
              <a:t>GREL Cheat Sheet:</a:t>
            </a:r>
            <a:endParaRPr lang="en-US" dirty="0"/>
          </a:p>
          <a:p>
            <a:r>
              <a:rPr lang="en-US" b="1" u="sng" dirty="0">
                <a:solidFill>
                  <a:srgbClr val="D2533C"/>
                </a:solidFill>
              </a:rPr>
              <a:t>http://</a:t>
            </a:r>
            <a:r>
              <a:rPr lang="en-US" b="1" u="sng" dirty="0" err="1">
                <a:solidFill>
                  <a:srgbClr val="D2533C"/>
                </a:solidFill>
              </a:rPr>
              <a:t>arcadiafalcone.net</a:t>
            </a:r>
            <a:r>
              <a:rPr lang="en-US" b="1" u="sng" dirty="0">
                <a:solidFill>
                  <a:srgbClr val="D2533C"/>
                </a:solidFill>
              </a:rPr>
              <a:t>/</a:t>
            </a:r>
            <a:r>
              <a:rPr lang="en-US" b="1" u="sng" dirty="0" err="1">
                <a:solidFill>
                  <a:srgbClr val="D2533C"/>
                </a:solidFill>
              </a:rPr>
              <a:t>GoogleRefineCheatSheets.pdf</a:t>
            </a:r>
            <a:endParaRPr lang="en-US" b="1" u="sng" dirty="0">
              <a:solidFill>
                <a:srgbClr val="D2533C"/>
              </a:solidFill>
            </a:endParaRPr>
          </a:p>
        </p:txBody>
      </p:sp>
    </p:spTree>
    <p:extLst>
      <p:ext uri="{BB962C8B-B14F-4D97-AF65-F5344CB8AC3E}">
        <p14:creationId xmlns:p14="http://schemas.microsoft.com/office/powerpoint/2010/main" val="236167482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Extracting History as Provenance</a:t>
            </a:r>
            <a:endParaRPr lang="en-US" dirty="0"/>
          </a:p>
        </p:txBody>
      </p:sp>
      <p:pic>
        <p:nvPicPr>
          <p:cNvPr id="3" name="Picture 2" descr="Screen Shot 2015-07-17 at 9.56.17 A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8245" y="1822698"/>
            <a:ext cx="8067823" cy="4468438"/>
          </a:xfrm>
          <a:prstGeom prst="rect">
            <a:avLst/>
          </a:prstGeom>
          <a:ln>
            <a:solidFill>
              <a:schemeClr val="accent4"/>
            </a:solidFill>
          </a:ln>
        </p:spPr>
      </p:pic>
      <p:cxnSp>
        <p:nvCxnSpPr>
          <p:cNvPr id="5" name="Straight Arrow Connector 4"/>
          <p:cNvCxnSpPr/>
          <p:nvPr/>
        </p:nvCxnSpPr>
        <p:spPr>
          <a:xfrm flipH="1" flipV="1">
            <a:off x="1866900" y="2540000"/>
            <a:ext cx="355600" cy="419100"/>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4072869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Extracting </a:t>
            </a:r>
            <a:r>
              <a:rPr lang="en-US" smtClean="0"/>
              <a:t>History as Provenance</a:t>
            </a:r>
            <a:endParaRPr lang="en-US" dirty="0"/>
          </a:p>
        </p:txBody>
      </p:sp>
      <p:pic>
        <p:nvPicPr>
          <p:cNvPr id="3" name="Picture 2" descr="Screen Shot 2015-07-17 at 9.57.22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0667" y="1524000"/>
            <a:ext cx="6914353" cy="5181600"/>
          </a:xfrm>
          <a:prstGeom prst="rect">
            <a:avLst/>
          </a:prstGeom>
        </p:spPr>
      </p:pic>
    </p:spTree>
    <p:extLst>
      <p:ext uri="{BB962C8B-B14F-4D97-AF65-F5344CB8AC3E}">
        <p14:creationId xmlns:p14="http://schemas.microsoft.com/office/powerpoint/2010/main" val="90032464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Extracting History as Provenance</a:t>
            </a:r>
          </a:p>
        </p:txBody>
      </p:sp>
      <p:pic>
        <p:nvPicPr>
          <p:cNvPr id="3" name="Picture 2" descr="Screen Shot 2015-07-17 at 10.00.42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6801" y="1676400"/>
            <a:ext cx="6662282" cy="4910667"/>
          </a:xfrm>
          <a:prstGeom prst="rect">
            <a:avLst/>
          </a:prstGeom>
          <a:ln>
            <a:solidFill>
              <a:schemeClr val="accent4"/>
            </a:solidFill>
          </a:ln>
        </p:spPr>
      </p:pic>
    </p:spTree>
    <p:extLst>
      <p:ext uri="{BB962C8B-B14F-4D97-AF65-F5344CB8AC3E}">
        <p14:creationId xmlns:p14="http://schemas.microsoft.com/office/powerpoint/2010/main" val="402786827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Applying JSON to New Project</a:t>
            </a:r>
            <a:endParaRPr lang="en-US" dirty="0"/>
          </a:p>
        </p:txBody>
      </p:sp>
      <p:pic>
        <p:nvPicPr>
          <p:cNvPr id="3" name="Picture 2" descr="Screen Shot 2015-07-17 at 10.04.14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8668" y="1786710"/>
            <a:ext cx="8297333" cy="4594043"/>
          </a:xfrm>
          <a:prstGeom prst="rect">
            <a:avLst/>
          </a:prstGeom>
          <a:ln>
            <a:solidFill>
              <a:srgbClr val="4C5A6A"/>
            </a:solidFill>
          </a:ln>
        </p:spPr>
      </p:pic>
      <p:cxnSp>
        <p:nvCxnSpPr>
          <p:cNvPr id="5" name="Straight Arrow Connector 4"/>
          <p:cNvCxnSpPr/>
          <p:nvPr/>
        </p:nvCxnSpPr>
        <p:spPr>
          <a:xfrm flipH="1" flipV="1">
            <a:off x="2235200" y="3979333"/>
            <a:ext cx="508000" cy="541867"/>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3006010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charset="0"/>
                <a:ea typeface="ＭＳ Ｐゴシック" charset="0"/>
                <a:cs typeface="ＭＳ Ｐゴシック" charset="0"/>
              </a:rPr>
              <a:t>Data: some definitions</a:t>
            </a:r>
            <a:endParaRPr lang="en-US" dirty="0"/>
          </a:p>
        </p:txBody>
      </p:sp>
      <p:sp>
        <p:nvSpPr>
          <p:cNvPr id="3" name="Content Placeholder 2"/>
          <p:cNvSpPr>
            <a:spLocks noGrp="1"/>
          </p:cNvSpPr>
          <p:nvPr>
            <p:ph idx="1"/>
          </p:nvPr>
        </p:nvSpPr>
        <p:spPr/>
        <p:txBody>
          <a:bodyPr>
            <a:normAutofit fontScale="92500" lnSpcReduction="20000"/>
          </a:bodyPr>
          <a:lstStyle/>
          <a:p>
            <a:pPr marL="0" indent="0">
              <a:lnSpc>
                <a:spcPct val="90000"/>
              </a:lnSpc>
              <a:buNone/>
            </a:pPr>
            <a:r>
              <a:rPr lang="en-US" b="1" dirty="0" smtClean="0">
                <a:latin typeface="Arial" charset="0"/>
                <a:ea typeface="ＭＳ Ｐゴシック" charset="0"/>
                <a:cs typeface="ＭＳ Ｐゴシック" charset="0"/>
              </a:rPr>
              <a:t>a </a:t>
            </a:r>
            <a:r>
              <a:rPr lang="en-US" b="1" dirty="0">
                <a:latin typeface="Arial" charset="0"/>
                <a:ea typeface="ＭＳ Ｐゴシック" charset="0"/>
                <a:cs typeface="ＭＳ Ｐゴシック" charset="0"/>
              </a:rPr>
              <a:t>collection of facts from which conclusions may be </a:t>
            </a:r>
            <a:r>
              <a:rPr lang="en-US" b="1" dirty="0" smtClean="0">
                <a:latin typeface="Arial" charset="0"/>
                <a:ea typeface="ＭＳ Ｐゴシック" charset="0"/>
                <a:cs typeface="ＭＳ Ｐゴシック" charset="0"/>
              </a:rPr>
              <a:t>drawn</a:t>
            </a:r>
          </a:p>
          <a:p>
            <a:pPr marL="274320" lvl="1" indent="0">
              <a:lnSpc>
                <a:spcPct val="90000"/>
              </a:lnSpc>
              <a:buNone/>
            </a:pPr>
            <a:r>
              <a:rPr lang="en-US" i="1" dirty="0" smtClean="0">
                <a:latin typeface="Arial" charset="0"/>
                <a:ea typeface="ＭＳ Ｐゴシック" charset="0"/>
                <a:cs typeface="ＭＳ Ｐゴシック" charset="0"/>
              </a:rPr>
              <a:t>(</a:t>
            </a:r>
            <a:r>
              <a:rPr lang="en-US" i="1" dirty="0" err="1" smtClean="0">
                <a:latin typeface="Arial" charset="0"/>
                <a:ea typeface="ＭＳ Ｐゴシック" charset="0"/>
                <a:cs typeface="ＭＳ Ｐゴシック" charset="0"/>
              </a:rPr>
              <a:t>wordnet.princeton.edu</a:t>
            </a:r>
            <a:r>
              <a:rPr lang="en-US" i="1" dirty="0">
                <a:latin typeface="Arial" charset="0"/>
                <a:ea typeface="ＭＳ Ｐゴシック" charset="0"/>
                <a:cs typeface="ＭＳ Ｐゴシック" charset="0"/>
              </a:rPr>
              <a:t>/</a:t>
            </a:r>
            <a:r>
              <a:rPr lang="en-US" i="1" dirty="0" err="1">
                <a:latin typeface="Arial" charset="0"/>
                <a:ea typeface="ＭＳ Ｐゴシック" charset="0"/>
                <a:cs typeface="ＭＳ Ｐゴシック" charset="0"/>
              </a:rPr>
              <a:t>perl</a:t>
            </a:r>
            <a:r>
              <a:rPr lang="en-US" i="1" dirty="0">
                <a:latin typeface="Arial" charset="0"/>
                <a:ea typeface="ＭＳ Ｐゴシック" charset="0"/>
                <a:cs typeface="ＭＳ Ｐゴシック" charset="0"/>
              </a:rPr>
              <a:t>/</a:t>
            </a:r>
            <a:r>
              <a:rPr lang="en-US" i="1" dirty="0" err="1" smtClean="0">
                <a:latin typeface="Arial" charset="0"/>
                <a:ea typeface="ＭＳ Ｐゴシック" charset="0"/>
                <a:cs typeface="ＭＳ Ｐゴシック" charset="0"/>
              </a:rPr>
              <a:t>webwn</a:t>
            </a:r>
            <a:r>
              <a:rPr lang="en-US" i="1" dirty="0" smtClean="0">
                <a:latin typeface="Arial" charset="0"/>
                <a:ea typeface="ＭＳ Ｐゴシック" charset="0"/>
                <a:cs typeface="ＭＳ Ｐゴシック" charset="0"/>
              </a:rPr>
              <a:t>)</a:t>
            </a:r>
          </a:p>
          <a:p>
            <a:pPr>
              <a:lnSpc>
                <a:spcPct val="90000"/>
              </a:lnSpc>
            </a:pPr>
            <a:endParaRPr lang="en-US" dirty="0">
              <a:solidFill>
                <a:srgbClr val="000000"/>
              </a:solidFill>
              <a:latin typeface="Arial" charset="0"/>
              <a:ea typeface="ＭＳ Ｐゴシック" charset="0"/>
              <a:cs typeface="ＭＳ Ｐゴシック" charset="0"/>
            </a:endParaRPr>
          </a:p>
          <a:p>
            <a:pPr marL="0" indent="0">
              <a:lnSpc>
                <a:spcPct val="90000"/>
              </a:lnSpc>
              <a:buNone/>
            </a:pPr>
            <a:r>
              <a:rPr lang="en-US" dirty="0" smtClean="0">
                <a:solidFill>
                  <a:srgbClr val="000000"/>
                </a:solidFill>
                <a:latin typeface="Arial" charset="0"/>
                <a:ea typeface="ＭＳ Ｐゴシック" charset="0"/>
                <a:cs typeface="ＭＳ Ｐゴシック" charset="0"/>
              </a:rPr>
              <a:t>Factual </a:t>
            </a:r>
            <a:r>
              <a:rPr lang="en-US" dirty="0">
                <a:solidFill>
                  <a:srgbClr val="000000"/>
                </a:solidFill>
                <a:latin typeface="Arial" charset="0"/>
                <a:ea typeface="ＭＳ Ｐゴシック" charset="0"/>
                <a:cs typeface="ＭＳ Ｐゴシック" charset="0"/>
              </a:rPr>
              <a:t>information </a:t>
            </a:r>
            <a:r>
              <a:rPr lang="en-US" dirty="0">
                <a:latin typeface="Arial" charset="0"/>
                <a:ea typeface="ＭＳ Ｐゴシック" charset="0"/>
                <a:cs typeface="ＭＳ Ｐゴシック" charset="0"/>
              </a:rPr>
              <a:t>(such as </a:t>
            </a:r>
            <a:r>
              <a:rPr lang="en-US" dirty="0">
                <a:solidFill>
                  <a:srgbClr val="000000"/>
                </a:solidFill>
                <a:latin typeface="Arial" charset="0"/>
                <a:ea typeface="ＭＳ Ｐゴシック" charset="0"/>
                <a:cs typeface="ＭＳ Ｐゴシック" charset="0"/>
              </a:rPr>
              <a:t>measurements and statistics) used as a basis for </a:t>
            </a:r>
            <a:r>
              <a:rPr lang="en-US" dirty="0" smtClean="0">
                <a:solidFill>
                  <a:srgbClr val="000000"/>
                </a:solidFill>
                <a:latin typeface="Arial" charset="0"/>
                <a:ea typeface="ＭＳ Ｐゴシック" charset="0"/>
                <a:cs typeface="ＭＳ Ｐゴシック" charset="0"/>
              </a:rPr>
              <a:t>reasoning, discussion, or calculation.</a:t>
            </a:r>
          </a:p>
          <a:p>
            <a:pPr marL="274320" lvl="1" indent="0">
              <a:lnSpc>
                <a:spcPct val="90000"/>
              </a:lnSpc>
              <a:buNone/>
            </a:pPr>
            <a:r>
              <a:rPr lang="en-US" i="1" dirty="0">
                <a:solidFill>
                  <a:srgbClr val="000000"/>
                </a:solidFill>
                <a:latin typeface="Arial" charset="0"/>
                <a:ea typeface="ＭＳ Ｐゴシック" charset="0"/>
                <a:cs typeface="ＭＳ Ｐゴシック" charset="0"/>
              </a:rPr>
              <a:t>(</a:t>
            </a:r>
            <a:r>
              <a:rPr lang="en-US" sz="1800" i="1" dirty="0" err="1" smtClean="0">
                <a:solidFill>
                  <a:srgbClr val="000000"/>
                </a:solidFill>
                <a:latin typeface="Arial" charset="0"/>
                <a:ea typeface="ＭＳ Ｐゴシック" charset="0"/>
                <a:cs typeface="ＭＳ Ｐゴシック" charset="0"/>
              </a:rPr>
              <a:t>www.ic.gc.ca</a:t>
            </a:r>
            <a:r>
              <a:rPr lang="en-US" sz="1800" i="1" dirty="0">
                <a:solidFill>
                  <a:srgbClr val="000000"/>
                </a:solidFill>
                <a:latin typeface="Arial" charset="0"/>
                <a:ea typeface="ＭＳ Ｐゴシック" charset="0"/>
                <a:cs typeface="ＭＳ Ｐゴシック" charset="0"/>
              </a:rPr>
              <a:t>/</a:t>
            </a:r>
            <a:r>
              <a:rPr lang="en-US" sz="1800" i="1" dirty="0" err="1">
                <a:solidFill>
                  <a:srgbClr val="000000"/>
                </a:solidFill>
                <a:latin typeface="Arial" charset="0"/>
                <a:ea typeface="ＭＳ Ｐゴシック" charset="0"/>
                <a:cs typeface="ＭＳ Ｐゴシック" charset="0"/>
              </a:rPr>
              <a:t>eic</a:t>
            </a:r>
            <a:r>
              <a:rPr lang="en-US" sz="1800" i="1" dirty="0">
                <a:solidFill>
                  <a:srgbClr val="000000"/>
                </a:solidFill>
                <a:latin typeface="Arial" charset="0"/>
                <a:ea typeface="ＭＳ Ｐゴシック" charset="0"/>
                <a:cs typeface="ＭＳ Ｐゴシック" charset="0"/>
              </a:rPr>
              <a:t>/site/</a:t>
            </a:r>
            <a:r>
              <a:rPr lang="en-US" sz="1800" i="1" dirty="0" err="1">
                <a:solidFill>
                  <a:srgbClr val="000000"/>
                </a:solidFill>
                <a:latin typeface="Arial" charset="0"/>
                <a:ea typeface="ＭＳ Ｐゴシック" charset="0"/>
                <a:cs typeface="ＭＳ Ｐゴシック" charset="0"/>
              </a:rPr>
              <a:t>stco-levc.nsf</a:t>
            </a:r>
            <a:r>
              <a:rPr lang="en-US" sz="1800" i="1" dirty="0">
                <a:solidFill>
                  <a:srgbClr val="000000"/>
                </a:solidFill>
                <a:latin typeface="Arial" charset="0"/>
                <a:ea typeface="ＭＳ Ｐゴシック" charset="0"/>
                <a:cs typeface="ＭＳ Ｐゴシック" charset="0"/>
              </a:rPr>
              <a:t>/</a:t>
            </a:r>
            <a:r>
              <a:rPr lang="en-US" sz="1800" i="1" dirty="0" err="1">
                <a:solidFill>
                  <a:srgbClr val="000000"/>
                </a:solidFill>
                <a:latin typeface="Arial" charset="0"/>
                <a:ea typeface="ＭＳ Ｐゴシック" charset="0"/>
                <a:cs typeface="ＭＳ Ｐゴシック" charset="0"/>
              </a:rPr>
              <a:t>eng</a:t>
            </a:r>
            <a:r>
              <a:rPr lang="en-US" sz="1800" i="1" dirty="0">
                <a:solidFill>
                  <a:srgbClr val="000000"/>
                </a:solidFill>
                <a:latin typeface="Arial" charset="0"/>
                <a:ea typeface="ＭＳ Ｐゴシック" charset="0"/>
                <a:cs typeface="ＭＳ Ｐゴシック" charset="0"/>
              </a:rPr>
              <a:t>/</a:t>
            </a:r>
            <a:r>
              <a:rPr lang="en-US" sz="1800" i="1" dirty="0" smtClean="0">
                <a:solidFill>
                  <a:srgbClr val="000000"/>
                </a:solidFill>
                <a:latin typeface="Arial" charset="0"/>
                <a:ea typeface="ＭＳ Ｐゴシック" charset="0"/>
                <a:cs typeface="ＭＳ Ｐゴシック" charset="0"/>
              </a:rPr>
              <a:t>h_qw00037e.html)</a:t>
            </a:r>
            <a:r>
              <a:rPr lang="en-US" i="1" dirty="0">
                <a:solidFill>
                  <a:srgbClr val="000000"/>
                </a:solidFill>
                <a:latin typeface="Arial" charset="0"/>
                <a:ea typeface="ＭＳ Ｐゴシック" charset="0"/>
                <a:cs typeface="ＭＳ Ｐゴシック" charset="0"/>
              </a:rPr>
              <a:t/>
            </a:r>
            <a:br>
              <a:rPr lang="en-US" i="1" dirty="0">
                <a:solidFill>
                  <a:srgbClr val="000000"/>
                </a:solidFill>
                <a:latin typeface="Arial" charset="0"/>
                <a:ea typeface="ＭＳ Ｐゴシック" charset="0"/>
                <a:cs typeface="ＭＳ Ｐゴシック" charset="0"/>
              </a:rPr>
            </a:br>
            <a:endParaRPr lang="en-US" i="1" dirty="0">
              <a:solidFill>
                <a:srgbClr val="000000"/>
              </a:solidFill>
              <a:latin typeface="Arial" charset="0"/>
              <a:ea typeface="ＭＳ Ｐゴシック" charset="0"/>
              <a:cs typeface="ＭＳ Ｐゴシック" charset="0"/>
            </a:endParaRPr>
          </a:p>
          <a:p>
            <a:pPr marL="0" indent="0">
              <a:lnSpc>
                <a:spcPct val="90000"/>
              </a:lnSpc>
              <a:buNone/>
            </a:pPr>
            <a:r>
              <a:rPr lang="en-US" dirty="0" smtClean="0">
                <a:solidFill>
                  <a:srgbClr val="000000"/>
                </a:solidFill>
                <a:latin typeface="Arial" charset="0"/>
                <a:ea typeface="ＭＳ Ｐゴシック" charset="0"/>
                <a:cs typeface="ＭＳ Ｐゴシック" charset="0"/>
              </a:rPr>
              <a:t>a </a:t>
            </a:r>
            <a:r>
              <a:rPr lang="en-US" dirty="0">
                <a:solidFill>
                  <a:srgbClr val="000000"/>
                </a:solidFill>
                <a:latin typeface="Arial" charset="0"/>
                <a:ea typeface="ＭＳ Ｐゴシック" charset="0"/>
                <a:cs typeface="ＭＳ Ｐゴシック" charset="0"/>
              </a:rPr>
              <a:t>collection of </a:t>
            </a:r>
            <a:r>
              <a:rPr lang="en-US" dirty="0" err="1">
                <a:solidFill>
                  <a:srgbClr val="000000"/>
                </a:solidFill>
                <a:latin typeface="Arial" charset="0"/>
                <a:ea typeface="ＭＳ Ｐゴシック" charset="0"/>
                <a:cs typeface="ＭＳ Ｐゴシック" charset="0"/>
              </a:rPr>
              <a:t>organised</a:t>
            </a:r>
            <a:r>
              <a:rPr lang="en-US" dirty="0">
                <a:solidFill>
                  <a:srgbClr val="000000"/>
                </a:solidFill>
                <a:latin typeface="Arial" charset="0"/>
                <a:ea typeface="ＭＳ Ｐゴシック" charset="0"/>
                <a:cs typeface="ＭＳ Ｐゴシック" charset="0"/>
              </a:rPr>
              <a:t> information, usually the result of experience, observation or experiment, … may consist of numbers, words, or images, particularly as measurements or observations </a:t>
            </a:r>
          </a:p>
          <a:p>
            <a:pPr marL="274320" lvl="1" indent="0">
              <a:lnSpc>
                <a:spcPct val="90000"/>
              </a:lnSpc>
              <a:buNone/>
            </a:pPr>
            <a:r>
              <a:rPr lang="en-US" sz="1800" i="1" dirty="0" smtClean="0">
                <a:solidFill>
                  <a:srgbClr val="000000"/>
                </a:solidFill>
                <a:latin typeface="Arial" charset="0"/>
                <a:ea typeface="ＭＳ Ｐゴシック" charset="0"/>
                <a:cs typeface="ＭＳ Ｐゴシック" charset="0"/>
              </a:rPr>
              <a:t>(</a:t>
            </a:r>
            <a:r>
              <a:rPr lang="en-US" sz="1800" i="1" dirty="0" err="1" smtClean="0">
                <a:solidFill>
                  <a:srgbClr val="000000"/>
                </a:solidFill>
                <a:latin typeface="Arial" charset="0"/>
                <a:ea typeface="ＭＳ Ｐゴシック" charset="0"/>
                <a:cs typeface="ＭＳ Ｐゴシック" charset="0"/>
              </a:rPr>
              <a:t>en.wikipedia.org</a:t>
            </a:r>
            <a:r>
              <a:rPr lang="en-US" sz="1800" i="1" dirty="0">
                <a:solidFill>
                  <a:srgbClr val="000000"/>
                </a:solidFill>
                <a:latin typeface="Arial" charset="0"/>
                <a:ea typeface="ＭＳ Ｐゴシック" charset="0"/>
                <a:cs typeface="ＭＳ Ｐゴシック" charset="0"/>
              </a:rPr>
              <a:t>/wiki/</a:t>
            </a:r>
            <a:r>
              <a:rPr lang="en-US" sz="1800" i="1" dirty="0" smtClean="0">
                <a:solidFill>
                  <a:srgbClr val="000000"/>
                </a:solidFill>
                <a:latin typeface="Arial" charset="0"/>
                <a:ea typeface="ＭＳ Ｐゴシック" charset="0"/>
                <a:cs typeface="ＭＳ Ｐゴシック" charset="0"/>
              </a:rPr>
              <a:t>Data)</a:t>
            </a:r>
          </a:p>
          <a:p>
            <a:pPr>
              <a:lnSpc>
                <a:spcPct val="90000"/>
              </a:lnSpc>
            </a:pPr>
            <a:endParaRPr lang="en-US" dirty="0">
              <a:solidFill>
                <a:srgbClr val="000000"/>
              </a:solidFill>
              <a:latin typeface="Arial" charset="0"/>
              <a:ea typeface="ＭＳ Ｐゴシック" charset="0"/>
              <a:cs typeface="ＭＳ Ｐゴシック" charset="0"/>
            </a:endParaRPr>
          </a:p>
          <a:p>
            <a:pPr marL="0" indent="0">
              <a:lnSpc>
                <a:spcPct val="90000"/>
              </a:lnSpc>
              <a:buNone/>
            </a:pPr>
            <a:r>
              <a:rPr lang="en-US" dirty="0" smtClean="0">
                <a:solidFill>
                  <a:srgbClr val="000000"/>
                </a:solidFill>
                <a:latin typeface="Arial" charset="0"/>
                <a:ea typeface="ＭＳ Ｐゴシック" charset="0"/>
                <a:cs typeface="ＭＳ Ｐゴシック" charset="0"/>
              </a:rPr>
              <a:t>A </a:t>
            </a:r>
            <a:r>
              <a:rPr lang="en-US" dirty="0">
                <a:solidFill>
                  <a:srgbClr val="000000"/>
                </a:solidFill>
                <a:latin typeface="Arial" charset="0"/>
                <a:ea typeface="ＭＳ Ｐゴシック" charset="0"/>
                <a:cs typeface="ＭＳ Ｐゴシック" charset="0"/>
              </a:rPr>
              <a:t>collection of observations</a:t>
            </a:r>
            <a:r>
              <a:rPr lang="en-US" dirty="0" smtClean="0">
                <a:solidFill>
                  <a:srgbClr val="000000"/>
                </a:solidFill>
                <a:latin typeface="Arial" charset="0"/>
                <a:ea typeface="ＭＳ Ｐゴシック" charset="0"/>
                <a:cs typeface="ＭＳ Ｐゴシック" charset="0"/>
              </a:rPr>
              <a:t>.</a:t>
            </a:r>
          </a:p>
          <a:p>
            <a:pPr marL="274320" lvl="1" indent="0">
              <a:lnSpc>
                <a:spcPct val="90000"/>
              </a:lnSpc>
              <a:buNone/>
            </a:pPr>
            <a:r>
              <a:rPr lang="en-US" sz="1800" i="1" dirty="0" smtClean="0">
                <a:solidFill>
                  <a:srgbClr val="000000"/>
                </a:solidFill>
                <a:latin typeface="Arial" charset="0"/>
                <a:ea typeface="ＭＳ Ｐゴシック" charset="0"/>
                <a:cs typeface="ＭＳ Ｐゴシック" charset="0"/>
              </a:rPr>
              <a:t>(</a:t>
            </a:r>
            <a:r>
              <a:rPr lang="en-US" sz="1800" i="1" dirty="0" err="1" smtClean="0">
                <a:solidFill>
                  <a:srgbClr val="000000"/>
                </a:solidFill>
                <a:latin typeface="Arial" charset="0"/>
                <a:ea typeface="ＭＳ Ｐゴシック" charset="0"/>
                <a:cs typeface="ＭＳ Ｐゴシック" charset="0"/>
              </a:rPr>
              <a:t>www.fs.fed.us</a:t>
            </a:r>
            <a:r>
              <a:rPr lang="en-US" sz="1800" i="1" dirty="0">
                <a:solidFill>
                  <a:srgbClr val="000000"/>
                </a:solidFill>
                <a:latin typeface="Arial" charset="0"/>
                <a:ea typeface="ＭＳ Ｐゴシック" charset="0"/>
                <a:cs typeface="ＭＳ Ｐゴシック" charset="0"/>
              </a:rPr>
              <a:t>/r3/</a:t>
            </a:r>
            <a:r>
              <a:rPr lang="en-US" sz="1800" i="1" dirty="0" err="1">
                <a:solidFill>
                  <a:srgbClr val="000000"/>
                </a:solidFill>
                <a:latin typeface="Arial" charset="0"/>
                <a:ea typeface="ＭＳ Ｐゴシック" charset="0"/>
                <a:cs typeface="ＭＳ Ｐゴシック" charset="0"/>
              </a:rPr>
              <a:t>coconino</a:t>
            </a:r>
            <a:r>
              <a:rPr lang="en-US" sz="1800" i="1" dirty="0">
                <a:solidFill>
                  <a:srgbClr val="000000"/>
                </a:solidFill>
                <a:latin typeface="Arial" charset="0"/>
                <a:ea typeface="ＭＳ Ｐゴシック" charset="0"/>
                <a:cs typeface="ＭＳ Ｐゴシック" charset="0"/>
              </a:rPr>
              <a:t>/forest-resources/</a:t>
            </a:r>
            <a:r>
              <a:rPr lang="en-US" sz="1800" i="1" dirty="0" smtClean="0">
                <a:solidFill>
                  <a:srgbClr val="000000"/>
                </a:solidFill>
                <a:latin typeface="Arial" charset="0"/>
                <a:ea typeface="ＭＳ Ｐゴシック" charset="0"/>
                <a:cs typeface="ＭＳ Ｐゴシック" charset="0"/>
              </a:rPr>
              <a:t>archaeology)</a:t>
            </a:r>
          </a:p>
          <a:p>
            <a:pPr>
              <a:lnSpc>
                <a:spcPct val="90000"/>
              </a:lnSpc>
            </a:pPr>
            <a:endParaRPr lang="en-US" b="1" dirty="0">
              <a:solidFill>
                <a:srgbClr val="000000"/>
              </a:solidFill>
              <a:latin typeface="Arial" charset="0"/>
              <a:ea typeface="ＭＳ Ｐゴシック" charset="0"/>
              <a:cs typeface="ＭＳ Ｐゴシック" charset="0"/>
            </a:endParaRPr>
          </a:p>
          <a:p>
            <a:pPr marL="0" indent="0">
              <a:lnSpc>
                <a:spcPct val="90000"/>
              </a:lnSpc>
              <a:buNone/>
            </a:pPr>
            <a:r>
              <a:rPr lang="en-US" b="1" dirty="0" smtClean="0">
                <a:solidFill>
                  <a:srgbClr val="000000"/>
                </a:solidFill>
                <a:latin typeface="Arial" charset="0"/>
                <a:ea typeface="ＭＳ Ｐゴシック" charset="0"/>
                <a:cs typeface="ＭＳ Ｐゴシック" charset="0"/>
              </a:rPr>
              <a:t>information</a:t>
            </a:r>
            <a:r>
              <a:rPr lang="en-US" b="1" dirty="0">
                <a:solidFill>
                  <a:srgbClr val="000000"/>
                </a:solidFill>
                <a:latin typeface="Arial" charset="0"/>
                <a:ea typeface="ＭＳ Ｐゴシック" charset="0"/>
                <a:cs typeface="ＭＳ Ｐゴシック" charset="0"/>
              </a:rPr>
              <a:t>, especially information organized for </a:t>
            </a:r>
            <a:r>
              <a:rPr lang="en-US" b="1" dirty="0" smtClean="0">
                <a:solidFill>
                  <a:srgbClr val="000000"/>
                </a:solidFill>
                <a:latin typeface="Arial" charset="0"/>
                <a:ea typeface="ＭＳ Ｐゴシック" charset="0"/>
                <a:cs typeface="ＭＳ Ｐゴシック" charset="0"/>
              </a:rPr>
              <a:t>analysis</a:t>
            </a:r>
          </a:p>
          <a:p>
            <a:pPr marL="274320" lvl="1" indent="0">
              <a:lnSpc>
                <a:spcPct val="90000"/>
              </a:lnSpc>
              <a:buNone/>
            </a:pPr>
            <a:r>
              <a:rPr lang="en-US" sz="1800" i="1" dirty="0" smtClean="0">
                <a:solidFill>
                  <a:srgbClr val="000000"/>
                </a:solidFill>
                <a:latin typeface="Arial" charset="0"/>
                <a:ea typeface="ＭＳ Ｐゴシック" charset="0"/>
                <a:cs typeface="ＭＳ Ｐゴシック" charset="0"/>
              </a:rPr>
              <a:t>(</a:t>
            </a:r>
            <a:r>
              <a:rPr lang="en-US" sz="1800" i="1" dirty="0" err="1" smtClean="0">
                <a:solidFill>
                  <a:srgbClr val="000000"/>
                </a:solidFill>
                <a:latin typeface="Arial" charset="0"/>
                <a:ea typeface="ＭＳ Ｐゴシック" charset="0"/>
                <a:cs typeface="ＭＳ Ｐゴシック" charset="0"/>
              </a:rPr>
              <a:t>www.handsontheland.org</a:t>
            </a:r>
            <a:r>
              <a:rPr lang="en-US" sz="1800" i="1" dirty="0">
                <a:solidFill>
                  <a:srgbClr val="000000"/>
                </a:solidFill>
                <a:latin typeface="Arial" charset="0"/>
                <a:ea typeface="ＭＳ Ｐゴシック" charset="0"/>
                <a:cs typeface="ＭＳ Ｐゴシック" charset="0"/>
              </a:rPr>
              <a:t>/</a:t>
            </a:r>
            <a:r>
              <a:rPr lang="en-US" sz="1800" i="1" dirty="0" err="1">
                <a:solidFill>
                  <a:srgbClr val="000000"/>
                </a:solidFill>
                <a:latin typeface="Arial" charset="0"/>
                <a:ea typeface="ＭＳ Ｐゴシック" charset="0"/>
                <a:cs typeface="ＭＳ Ｐゴシック" charset="0"/>
              </a:rPr>
              <a:t>lms</a:t>
            </a:r>
            <a:r>
              <a:rPr lang="en-US" sz="1800" i="1" dirty="0">
                <a:solidFill>
                  <a:srgbClr val="000000"/>
                </a:solidFill>
                <a:latin typeface="Arial" charset="0"/>
                <a:ea typeface="ＭＳ Ｐゴシック" charset="0"/>
                <a:cs typeface="ＭＳ Ｐゴシック" charset="0"/>
              </a:rPr>
              <a:t>/mod/glossary/</a:t>
            </a:r>
            <a:r>
              <a:rPr lang="en-US" sz="1800" i="1" dirty="0" err="1" smtClean="0">
                <a:solidFill>
                  <a:srgbClr val="000000"/>
                </a:solidFill>
                <a:latin typeface="Arial" charset="0"/>
                <a:ea typeface="ＭＳ Ｐゴシック" charset="0"/>
                <a:cs typeface="ＭＳ Ｐゴシック" charset="0"/>
              </a:rPr>
              <a:t>view.php</a:t>
            </a:r>
            <a:r>
              <a:rPr lang="en-US" sz="1800" i="1" dirty="0" smtClean="0">
                <a:solidFill>
                  <a:srgbClr val="000000"/>
                </a:solidFill>
                <a:latin typeface="Arial" charset="0"/>
                <a:ea typeface="ＭＳ Ｐゴシック" charset="0"/>
                <a:cs typeface="ＭＳ Ｐゴシック" charset="0"/>
              </a:rPr>
              <a:t>)</a:t>
            </a:r>
            <a:endParaRPr lang="en-US" sz="1800" i="1" dirty="0">
              <a:latin typeface="Arial" charset="0"/>
              <a:ea typeface="ＭＳ Ｐゴシック" charset="0"/>
              <a:cs typeface="ＭＳ Ｐゴシック" charset="0"/>
            </a:endParaRPr>
          </a:p>
          <a:p>
            <a:endParaRPr lang="en-US" dirty="0"/>
          </a:p>
        </p:txBody>
      </p:sp>
    </p:spTree>
    <p:extLst>
      <p:ext uri="{BB962C8B-B14F-4D97-AF65-F5344CB8AC3E}">
        <p14:creationId xmlns:p14="http://schemas.microsoft.com/office/powerpoint/2010/main" val="250369873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Applying JSON to New Project</a:t>
            </a:r>
          </a:p>
        </p:txBody>
      </p:sp>
      <p:pic>
        <p:nvPicPr>
          <p:cNvPr id="3" name="Picture 2" descr="Screen Shot 2015-07-17 at 10.04.31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51467" y="1743907"/>
            <a:ext cx="6366933" cy="4779073"/>
          </a:xfrm>
          <a:prstGeom prst="rect">
            <a:avLst/>
          </a:prstGeom>
        </p:spPr>
      </p:pic>
      <p:cxnSp>
        <p:nvCxnSpPr>
          <p:cNvPr id="5" name="Straight Arrow Connector 4"/>
          <p:cNvCxnSpPr/>
          <p:nvPr/>
        </p:nvCxnSpPr>
        <p:spPr>
          <a:xfrm flipH="1">
            <a:off x="2218267" y="5579532"/>
            <a:ext cx="474134" cy="491067"/>
          </a:xfrm>
          <a:prstGeom prst="straightConnector1">
            <a:avLst/>
          </a:prstGeom>
          <a:ln w="38100" cmpd="sng">
            <a:solidFill>
              <a:srgbClr val="D2533C"/>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69178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Applying JSON to New Project</a:t>
            </a:r>
          </a:p>
        </p:txBody>
      </p:sp>
      <p:pic>
        <p:nvPicPr>
          <p:cNvPr id="3" name="Picture 2" descr="Screen Shot 2015-07-17 at 10.04.58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200" y="1888067"/>
            <a:ext cx="8195733" cy="4540132"/>
          </a:xfrm>
          <a:prstGeom prst="rect">
            <a:avLst/>
          </a:prstGeom>
          <a:ln>
            <a:solidFill>
              <a:schemeClr val="accent4"/>
            </a:solidFill>
          </a:ln>
        </p:spPr>
      </p:pic>
    </p:spTree>
    <p:extLst>
      <p:ext uri="{BB962C8B-B14F-4D97-AF65-F5344CB8AC3E}">
        <p14:creationId xmlns:p14="http://schemas.microsoft.com/office/powerpoint/2010/main" val="359900098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Exporting your Project</a:t>
            </a:r>
            <a:endParaRPr lang="en-US" dirty="0"/>
          </a:p>
        </p:txBody>
      </p:sp>
      <p:pic>
        <p:nvPicPr>
          <p:cNvPr id="3" name="Picture 2" descr="Screen Shot 2015-07-19 at 2.48.25 P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200" y="1524000"/>
            <a:ext cx="8119449" cy="4730640"/>
          </a:xfrm>
          <a:prstGeom prst="rect">
            <a:avLst/>
          </a:prstGeom>
          <a:ln>
            <a:solidFill>
              <a:srgbClr val="4C5A6A"/>
            </a:solidFill>
          </a:ln>
        </p:spPr>
      </p:pic>
      <p:sp>
        <p:nvSpPr>
          <p:cNvPr id="4" name="Rectangle 3"/>
          <p:cNvSpPr/>
          <p:nvPr/>
        </p:nvSpPr>
        <p:spPr>
          <a:xfrm>
            <a:off x="6426294" y="1524000"/>
            <a:ext cx="1904799" cy="2517193"/>
          </a:xfrm>
          <a:prstGeom prst="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177689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Resources</a:t>
            </a:r>
            <a:endParaRPr lang="en-US" dirty="0"/>
          </a:p>
        </p:txBody>
      </p:sp>
      <p:sp>
        <p:nvSpPr>
          <p:cNvPr id="3" name="Content Placeholder 2"/>
          <p:cNvSpPr>
            <a:spLocks noGrp="1"/>
          </p:cNvSpPr>
          <p:nvPr>
            <p:ph idx="1"/>
          </p:nvPr>
        </p:nvSpPr>
        <p:spPr/>
        <p:txBody>
          <a:bodyPr>
            <a:normAutofit fontScale="92500" lnSpcReduction="10000"/>
          </a:bodyPr>
          <a:lstStyle/>
          <a:p>
            <a:r>
              <a:rPr lang="en-US" i="1" dirty="0" smtClean="0"/>
              <a:t>Main </a:t>
            </a:r>
            <a:r>
              <a:rPr lang="en-US" i="1" dirty="0"/>
              <a:t>project page </a:t>
            </a:r>
            <a:r>
              <a:rPr lang="en-US" dirty="0"/>
              <a:t>(You can download the program here): </a:t>
            </a:r>
            <a:r>
              <a:rPr lang="en-US" dirty="0">
                <a:hlinkClick r:id="rId2"/>
              </a:rPr>
              <a:t>http://openrefine.org/</a:t>
            </a:r>
          </a:p>
          <a:p>
            <a:r>
              <a:rPr lang="en-US" i="1" dirty="0" err="1"/>
              <a:t>Github</a:t>
            </a:r>
            <a:r>
              <a:rPr lang="en-US" i="1" dirty="0"/>
              <a:t> repository </a:t>
            </a:r>
            <a:r>
              <a:rPr lang="en-US" dirty="0"/>
              <a:t>(This is where the source code lives): https://github.com/OpenRefine/</a:t>
            </a:r>
            <a:r>
              <a:rPr lang="en-US" dirty="0" err="1" smtClean="0"/>
              <a:t>OpenRefine</a:t>
            </a:r>
            <a:endParaRPr lang="en-US" dirty="0"/>
          </a:p>
          <a:p>
            <a:r>
              <a:rPr lang="en-US" i="1" dirty="0"/>
              <a:t>Open Refine Documentation (AKA an extensive user manual):</a:t>
            </a:r>
            <a:r>
              <a:rPr lang="en-US" dirty="0"/>
              <a:t> https:/</a:t>
            </a:r>
            <a:r>
              <a:rPr lang="en-US" dirty="0" smtClean="0"/>
              <a:t>/</a:t>
            </a:r>
            <a:r>
              <a:rPr lang="en-US" dirty="0" err="1" smtClean="0"/>
              <a:t>github.com</a:t>
            </a:r>
            <a:r>
              <a:rPr lang="en-US" dirty="0"/>
              <a:t>/OpenRefine/OpenRefine/wiki/Documentation-For-</a:t>
            </a:r>
            <a:r>
              <a:rPr lang="en-US" dirty="0" smtClean="0"/>
              <a:t>Users</a:t>
            </a:r>
            <a:endParaRPr lang="en-US" dirty="0"/>
          </a:p>
          <a:p>
            <a:r>
              <a:rPr lang="en-US" i="1" dirty="0"/>
              <a:t>Additional Reconciliation Services:</a:t>
            </a:r>
            <a:endParaRPr lang="en-US" dirty="0"/>
          </a:p>
          <a:p>
            <a:pPr lvl="1"/>
            <a:r>
              <a:rPr lang="en-US" dirty="0"/>
              <a:t>There are a </a:t>
            </a:r>
            <a:r>
              <a:rPr lang="en-US" dirty="0" smtClean="0"/>
              <a:t>several listed here. </a:t>
            </a:r>
            <a:r>
              <a:rPr lang="en-US" dirty="0" err="1" smtClean="0"/>
              <a:t>Nomenklatura</a:t>
            </a:r>
            <a:r>
              <a:rPr lang="en-US" dirty="0" smtClean="0"/>
              <a:t> </a:t>
            </a:r>
            <a:r>
              <a:rPr lang="en-US" dirty="0"/>
              <a:t>&amp; Reconcile-</a:t>
            </a:r>
            <a:r>
              <a:rPr lang="en-US" dirty="0" err="1" smtClean="0"/>
              <a:t>csv</a:t>
            </a:r>
            <a:r>
              <a:rPr lang="en-US" dirty="0" smtClean="0"/>
              <a:t> may be of particular interest:</a:t>
            </a:r>
            <a:r>
              <a:rPr lang="en-US" dirty="0"/>
              <a:t> </a:t>
            </a:r>
            <a:r>
              <a:rPr lang="en-US" dirty="0">
                <a:hlinkClick r:id="rId3"/>
              </a:rPr>
              <a:t>https://github.com/OpenRefine/OpenRefine/wiki/Reconcilable-Data-</a:t>
            </a:r>
            <a:r>
              <a:rPr lang="en-US" dirty="0" smtClean="0">
                <a:hlinkClick r:id="rId3"/>
              </a:rPr>
              <a:t>Sources</a:t>
            </a:r>
          </a:p>
          <a:p>
            <a:r>
              <a:rPr lang="en-US" i="1" dirty="0" smtClean="0"/>
              <a:t>M</a:t>
            </a:r>
            <a:r>
              <a:rPr lang="de-DE" i="1" dirty="0" err="1" smtClean="0"/>
              <a:t>ore</a:t>
            </a:r>
            <a:r>
              <a:rPr lang="de-DE" i="1" dirty="0" smtClean="0"/>
              <a:t> on GREL:</a:t>
            </a:r>
            <a:r>
              <a:rPr lang="de-DE" dirty="0">
                <a:hlinkClick r:id="rId4"/>
              </a:rPr>
              <a:t> https://github.com/OpenRefine/OpenRefine/wiki/GREL-String-Functions</a:t>
            </a:r>
          </a:p>
          <a:p>
            <a:endParaRPr lang="en-US" dirty="0">
              <a:hlinkClick r:id="rId3"/>
            </a:endParaRPr>
          </a:p>
          <a:p>
            <a:endParaRPr lang="en-US" u="sng" dirty="0"/>
          </a:p>
          <a:p>
            <a:endParaRPr lang="en-US" dirty="0"/>
          </a:p>
        </p:txBody>
      </p:sp>
    </p:spTree>
    <p:extLst>
      <p:ext uri="{BB962C8B-B14F-4D97-AF65-F5344CB8AC3E}">
        <p14:creationId xmlns:p14="http://schemas.microsoft.com/office/powerpoint/2010/main" val="350540848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GeoCoding</a:t>
            </a:r>
            <a:r>
              <a:rPr lang="en-US" dirty="0" smtClean="0"/>
              <a:t> </a:t>
            </a:r>
            <a:endParaRPr lang="en-US" dirty="0"/>
          </a:p>
        </p:txBody>
      </p:sp>
      <p:sp>
        <p:nvSpPr>
          <p:cNvPr id="3" name="Text Placeholder 2"/>
          <p:cNvSpPr>
            <a:spLocks noGrp="1"/>
          </p:cNvSpPr>
          <p:nvPr>
            <p:ph type="body" idx="1"/>
          </p:nvPr>
        </p:nvSpPr>
        <p:spPr/>
        <p:txBody>
          <a:bodyPr>
            <a:normAutofit lnSpcReduction="10000"/>
          </a:bodyPr>
          <a:lstStyle/>
          <a:p>
            <a:r>
              <a:rPr lang="en-US" dirty="0" smtClean="0"/>
              <a:t>Using </a:t>
            </a:r>
            <a:r>
              <a:rPr lang="en-US" dirty="0" err="1" smtClean="0"/>
              <a:t>OpenRefine</a:t>
            </a:r>
            <a:endParaRPr lang="en-US" dirty="0"/>
          </a:p>
          <a:p>
            <a:r>
              <a:rPr lang="en-US" dirty="0" smtClean="0"/>
              <a:t>(based on a tutorial by Ahmad </a:t>
            </a:r>
            <a:r>
              <a:rPr lang="en-US" dirty="0" err="1" smtClean="0"/>
              <a:t>Assaf</a:t>
            </a:r>
            <a:r>
              <a:rPr lang="en-US" dirty="0" smtClean="0"/>
              <a:t>: </a:t>
            </a:r>
            <a:r>
              <a:rPr lang="en-US" dirty="0">
                <a:hlinkClick r:id="rId2"/>
              </a:rPr>
              <a:t>http://ahmadassaf.com/blog/data-analysis/cleaning-geo-data-open-refine</a:t>
            </a:r>
            <a:r>
              <a:rPr lang="en-US" dirty="0" smtClean="0">
                <a:hlinkClick r:id="rId2"/>
              </a:rPr>
              <a:t>/</a:t>
            </a:r>
            <a:r>
              <a:rPr lang="en-US" dirty="0" smtClean="0"/>
              <a:t>)</a:t>
            </a:r>
            <a:endParaRPr lang="en-US" dirty="0"/>
          </a:p>
        </p:txBody>
      </p:sp>
    </p:spTree>
    <p:extLst>
      <p:ext uri="{BB962C8B-B14F-4D97-AF65-F5344CB8AC3E}">
        <p14:creationId xmlns:p14="http://schemas.microsoft.com/office/powerpoint/2010/main" val="36359818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that?</a:t>
            </a:r>
            <a:endParaRPr lang="en-US" dirty="0"/>
          </a:p>
        </p:txBody>
      </p:sp>
      <p:sp>
        <p:nvSpPr>
          <p:cNvPr id="3" name="Content Placeholder 2"/>
          <p:cNvSpPr>
            <a:spLocks noGrp="1"/>
          </p:cNvSpPr>
          <p:nvPr>
            <p:ph idx="1"/>
          </p:nvPr>
        </p:nvSpPr>
        <p:spPr/>
        <p:txBody>
          <a:bodyPr>
            <a:normAutofit fontScale="92500" lnSpcReduction="10000"/>
          </a:bodyPr>
          <a:lstStyle/>
          <a:p>
            <a:r>
              <a:rPr lang="en-US" dirty="0"/>
              <a:t>To </a:t>
            </a:r>
            <a:r>
              <a:rPr lang="en-US" b="1" dirty="0"/>
              <a:t>georeference</a:t>
            </a:r>
            <a:r>
              <a:rPr lang="en-US" dirty="0"/>
              <a:t> means to associate something with locations in physical space</a:t>
            </a:r>
            <a:r>
              <a:rPr lang="en-US" dirty="0" smtClean="0"/>
              <a:t>.</a:t>
            </a:r>
          </a:p>
          <a:p>
            <a:r>
              <a:rPr lang="en-US" b="1" dirty="0" smtClean="0"/>
              <a:t>Geocoding</a:t>
            </a:r>
            <a:r>
              <a:rPr lang="en-US" dirty="0" smtClean="0"/>
              <a:t>, or using a </a:t>
            </a:r>
            <a:r>
              <a:rPr lang="en-US" dirty="0"/>
              <a:t>description of a </a:t>
            </a:r>
            <a:r>
              <a:rPr lang="en-US" dirty="0" smtClean="0"/>
              <a:t>location (e.g. a place name, address), to find geographic coordinates, is a kind of georeferencing</a:t>
            </a:r>
          </a:p>
          <a:p>
            <a:endParaRPr lang="en-US" dirty="0" smtClean="0"/>
          </a:p>
          <a:p>
            <a:pPr marL="0" indent="0">
              <a:buNone/>
            </a:pPr>
            <a:r>
              <a:rPr lang="en-US" dirty="0" smtClean="0"/>
              <a:t>In other words, plotting strings like…</a:t>
            </a:r>
          </a:p>
          <a:p>
            <a:pPr marL="0" indent="0">
              <a:buNone/>
            </a:pPr>
            <a:endParaRPr lang="en-US" dirty="0" smtClean="0"/>
          </a:p>
          <a:p>
            <a:pPr marL="0" indent="0" algn="r">
              <a:buNone/>
            </a:pPr>
            <a:r>
              <a:rPr lang="en-US" dirty="0" smtClean="0"/>
              <a:t>“10 feet west of the Thames”</a:t>
            </a:r>
          </a:p>
          <a:p>
            <a:pPr marL="0" indent="0" algn="r">
              <a:buNone/>
            </a:pPr>
            <a:r>
              <a:rPr lang="en-US" dirty="0" smtClean="0"/>
              <a:t>“a mile north of Ann Arbor, Michigan”</a:t>
            </a:r>
          </a:p>
          <a:p>
            <a:pPr marL="0" indent="0" algn="r">
              <a:buNone/>
            </a:pPr>
            <a:r>
              <a:rPr lang="en-US" dirty="0" smtClean="0"/>
              <a:t>“400 W. Elm St, Champaign, IL”</a:t>
            </a:r>
          </a:p>
          <a:p>
            <a:pPr marL="0" indent="0" algn="r">
              <a:buNone/>
            </a:pPr>
            <a:endParaRPr lang="en-US" dirty="0" smtClean="0"/>
          </a:p>
          <a:p>
            <a:pPr marL="0" indent="0" algn="r">
              <a:buNone/>
            </a:pPr>
            <a:r>
              <a:rPr lang="en-US" dirty="0" smtClean="0"/>
              <a:t>…on a map, to obtain more </a:t>
            </a:r>
            <a:r>
              <a:rPr lang="en-US" i="1" dirty="0" smtClean="0"/>
              <a:t>precise</a:t>
            </a:r>
            <a:r>
              <a:rPr lang="en-US" dirty="0" smtClean="0"/>
              <a:t> geographic coordinates.</a:t>
            </a:r>
          </a:p>
        </p:txBody>
      </p:sp>
    </p:spTree>
    <p:extLst>
      <p:ext uri="{BB962C8B-B14F-4D97-AF65-F5344CB8AC3E}">
        <p14:creationId xmlns:p14="http://schemas.microsoft.com/office/powerpoint/2010/main" val="410405565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we need it?</a:t>
            </a:r>
            <a:endParaRPr lang="en-US" dirty="0"/>
          </a:p>
        </p:txBody>
      </p:sp>
      <p:sp>
        <p:nvSpPr>
          <p:cNvPr id="3" name="Content Placeholder 2"/>
          <p:cNvSpPr>
            <a:spLocks noGrp="1"/>
          </p:cNvSpPr>
          <p:nvPr>
            <p:ph idx="1"/>
          </p:nvPr>
        </p:nvSpPr>
        <p:spPr/>
        <p:txBody>
          <a:bodyPr/>
          <a:lstStyle/>
          <a:p>
            <a:r>
              <a:rPr lang="en-US" dirty="0" smtClean="0"/>
              <a:t>Converting </a:t>
            </a:r>
            <a:r>
              <a:rPr lang="en-US" dirty="0" err="1" smtClean="0"/>
              <a:t>geolocations</a:t>
            </a:r>
            <a:r>
              <a:rPr lang="en-US" dirty="0" smtClean="0"/>
              <a:t> from one format to another is notoriously difficult</a:t>
            </a:r>
          </a:p>
          <a:p>
            <a:pPr lvl="1"/>
            <a:r>
              <a:rPr lang="en-US" dirty="0" smtClean="0"/>
              <a:t>(Which is why there are entire field of study concerned with geographic information systems)</a:t>
            </a:r>
          </a:p>
          <a:p>
            <a:r>
              <a:rPr lang="en-US" dirty="0" smtClean="0"/>
              <a:t>Having easily </a:t>
            </a:r>
            <a:r>
              <a:rPr lang="en-US" dirty="0" err="1" smtClean="0"/>
              <a:t>mappable</a:t>
            </a:r>
            <a:r>
              <a:rPr lang="en-US" dirty="0" smtClean="0"/>
              <a:t> (</a:t>
            </a:r>
            <a:r>
              <a:rPr lang="en-US" dirty="0" err="1" smtClean="0"/>
              <a:t>lat</a:t>
            </a:r>
            <a:r>
              <a:rPr lang="en-US" dirty="0" smtClean="0"/>
              <a:t>/long or UTM) coordinates makes informatics projects possible</a:t>
            </a:r>
          </a:p>
          <a:p>
            <a:pPr lvl="1"/>
            <a:r>
              <a:rPr lang="en-US" dirty="0" smtClean="0"/>
              <a:t>For instance:</a:t>
            </a:r>
          </a:p>
          <a:p>
            <a:pPr lvl="2"/>
            <a:r>
              <a:rPr lang="en-US" dirty="0" err="1" smtClean="0"/>
              <a:t>Pelagios</a:t>
            </a:r>
            <a:r>
              <a:rPr lang="en-US" dirty="0" smtClean="0"/>
              <a:t>, a digital map of the </a:t>
            </a:r>
            <a:r>
              <a:rPr lang="en-US" dirty="0"/>
              <a:t>roman </a:t>
            </a:r>
            <a:r>
              <a:rPr lang="en-US" dirty="0" err="1" smtClean="0"/>
              <a:t>empire:</a:t>
            </a:r>
            <a:r>
              <a:rPr lang="en-US" dirty="0" err="1" smtClean="0">
                <a:hlinkClick r:id="rId2"/>
              </a:rPr>
              <a:t>http</a:t>
            </a:r>
            <a:r>
              <a:rPr lang="en-US" dirty="0">
                <a:hlinkClick r:id="rId2"/>
              </a:rPr>
              <a:t>://pelagios-project.blogspot.com/2012/09/a-digital-map-of-roman-</a:t>
            </a:r>
            <a:r>
              <a:rPr lang="en-US" dirty="0" smtClean="0">
                <a:hlinkClick r:id="rId2"/>
              </a:rPr>
              <a:t>empire.html</a:t>
            </a:r>
            <a:endParaRPr lang="en-US" dirty="0" smtClean="0"/>
          </a:p>
          <a:p>
            <a:pPr lvl="2"/>
            <a:r>
              <a:rPr lang="en-US" dirty="0" smtClean="0"/>
              <a:t>Google </a:t>
            </a:r>
            <a:r>
              <a:rPr lang="en-US" dirty="0"/>
              <a:t>Ancient Places: </a:t>
            </a:r>
            <a:r>
              <a:rPr lang="en-US" dirty="0">
                <a:hlinkClick r:id="rId3"/>
              </a:rPr>
              <a:t>https://googleancientplaces.wordpress.com</a:t>
            </a:r>
            <a:r>
              <a:rPr lang="en-US" dirty="0" smtClean="0">
                <a:hlinkClick r:id="rId3"/>
              </a:rPr>
              <a:t>/</a:t>
            </a:r>
            <a:r>
              <a:rPr lang="en-US" dirty="0" smtClean="0"/>
              <a:t> </a:t>
            </a:r>
          </a:p>
          <a:p>
            <a:pPr lvl="2"/>
            <a:r>
              <a:rPr lang="en-US" dirty="0" smtClean="0"/>
              <a:t>Mapping the Republic </a:t>
            </a:r>
            <a:r>
              <a:rPr lang="en-US" dirty="0"/>
              <a:t>of Letters: http://</a:t>
            </a:r>
            <a:r>
              <a:rPr lang="en-US" dirty="0" err="1"/>
              <a:t>republicofletters.stanford.edu</a:t>
            </a:r>
            <a:r>
              <a:rPr lang="en-US" dirty="0"/>
              <a:t>/</a:t>
            </a:r>
          </a:p>
          <a:p>
            <a:pPr lvl="1"/>
            <a:endParaRPr lang="en-US" dirty="0"/>
          </a:p>
        </p:txBody>
      </p:sp>
    </p:spTree>
    <p:extLst>
      <p:ext uri="{BB962C8B-B14F-4D97-AF65-F5344CB8AC3E}">
        <p14:creationId xmlns:p14="http://schemas.microsoft.com/office/powerpoint/2010/main" val="1543041046"/>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can </a:t>
            </a:r>
            <a:r>
              <a:rPr lang="en-US" dirty="0" err="1" smtClean="0"/>
              <a:t>OpenRefine</a:t>
            </a:r>
            <a:r>
              <a:rPr lang="en-US" dirty="0" smtClean="0"/>
              <a:t> help?</a:t>
            </a:r>
            <a:endParaRPr lang="en-US" dirty="0"/>
          </a:p>
        </p:txBody>
      </p:sp>
      <p:sp>
        <p:nvSpPr>
          <p:cNvPr id="3" name="Content Placeholder 2"/>
          <p:cNvSpPr>
            <a:spLocks noGrp="1"/>
          </p:cNvSpPr>
          <p:nvPr>
            <p:ph idx="1"/>
          </p:nvPr>
        </p:nvSpPr>
        <p:spPr/>
        <p:txBody>
          <a:bodyPr/>
          <a:lstStyle/>
          <a:p>
            <a:r>
              <a:rPr lang="en-US" dirty="0" smtClean="0"/>
              <a:t>Converting coordinates can require some complicated wrangling of math, maps and </a:t>
            </a:r>
            <a:r>
              <a:rPr lang="en-US" dirty="0" err="1" smtClean="0"/>
              <a:t>datums</a:t>
            </a:r>
            <a:endParaRPr lang="en-US" dirty="0" smtClean="0"/>
          </a:p>
          <a:p>
            <a:r>
              <a:rPr lang="en-US" dirty="0" smtClean="0"/>
              <a:t>Other services already do this well (Google!)</a:t>
            </a:r>
          </a:p>
          <a:p>
            <a:r>
              <a:rPr lang="en-US" dirty="0" smtClean="0"/>
              <a:t>With </a:t>
            </a:r>
            <a:r>
              <a:rPr lang="en-US" dirty="0" err="1" smtClean="0"/>
              <a:t>OpenRefine</a:t>
            </a:r>
            <a:r>
              <a:rPr lang="en-US" dirty="0" smtClean="0"/>
              <a:t>, we can call on those services to hugely simplify our workflows</a:t>
            </a:r>
            <a:endParaRPr lang="en-US" dirty="0"/>
          </a:p>
        </p:txBody>
      </p:sp>
    </p:spTree>
    <p:extLst>
      <p:ext uri="{BB962C8B-B14F-4D97-AF65-F5344CB8AC3E}">
        <p14:creationId xmlns:p14="http://schemas.microsoft.com/office/powerpoint/2010/main" val="49649196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Column for New URLs</a:t>
            </a:r>
            <a:endParaRPr lang="en-US" dirty="0"/>
          </a:p>
        </p:txBody>
      </p:sp>
      <p:pic>
        <p:nvPicPr>
          <p:cNvPr id="3" name="Picture 2" descr="Screen Shot 2014-07-05 at 2.45.10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9700" y="1524000"/>
            <a:ext cx="8686800" cy="4725442"/>
          </a:xfrm>
          <a:prstGeom prst="rect">
            <a:avLst/>
          </a:prstGeom>
          <a:ln>
            <a:solidFill>
              <a:schemeClr val="accent5"/>
            </a:solidFill>
          </a:ln>
        </p:spPr>
      </p:pic>
      <p:cxnSp>
        <p:nvCxnSpPr>
          <p:cNvPr id="4" name="Straight Arrow Connector 3"/>
          <p:cNvCxnSpPr/>
          <p:nvPr/>
        </p:nvCxnSpPr>
        <p:spPr>
          <a:xfrm flipH="1" flipV="1">
            <a:off x="7083861" y="3371362"/>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3917288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Wait a second….</a:t>
            </a:r>
            <a:endParaRPr lang="en-US" dirty="0"/>
          </a:p>
        </p:txBody>
      </p:sp>
      <p:pic>
        <p:nvPicPr>
          <p:cNvPr id="3" name="Picture 2" descr="AddColumn.tif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5637" y="1662701"/>
            <a:ext cx="8312727" cy="4548598"/>
          </a:xfrm>
          <a:prstGeom prst="rect">
            <a:avLst/>
          </a:prstGeom>
        </p:spPr>
      </p:pic>
    </p:spTree>
    <p:extLst>
      <p:ext uri="{BB962C8B-B14F-4D97-AF65-F5344CB8AC3E}">
        <p14:creationId xmlns:p14="http://schemas.microsoft.com/office/powerpoint/2010/main" val="90034753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our* definition</a:t>
            </a:r>
            <a:endParaRPr lang="en-US" dirty="0"/>
          </a:p>
        </p:txBody>
      </p:sp>
      <p:sp>
        <p:nvSpPr>
          <p:cNvPr id="3" name="Content Placeholder 2"/>
          <p:cNvSpPr>
            <a:spLocks noGrp="1"/>
          </p:cNvSpPr>
          <p:nvPr>
            <p:ph idx="1"/>
          </p:nvPr>
        </p:nvSpPr>
        <p:spPr>
          <a:xfrm>
            <a:off x="152398" y="1397011"/>
            <a:ext cx="8991601" cy="4525963"/>
          </a:xfrm>
        </p:spPr>
        <p:txBody>
          <a:bodyPr>
            <a:noAutofit/>
          </a:bodyPr>
          <a:lstStyle/>
          <a:p>
            <a:pPr marL="0" indent="0">
              <a:buNone/>
            </a:pPr>
            <a:r>
              <a:rPr lang="en-US" sz="2800" dirty="0" smtClean="0"/>
              <a:t>	Data are </a:t>
            </a:r>
            <a:r>
              <a:rPr lang="en-US" sz="2800" i="1" dirty="0" smtClean="0"/>
              <a:t>propositions</a:t>
            </a:r>
            <a:endParaRPr lang="en-US" sz="2800" i="1" dirty="0"/>
          </a:p>
          <a:p>
            <a:pPr marL="0" indent="0">
              <a:buNone/>
            </a:pPr>
            <a:r>
              <a:rPr lang="en-US" sz="2800" dirty="0" smtClean="0"/>
              <a:t>		(</a:t>
            </a:r>
            <a:r>
              <a:rPr lang="en-US" sz="2800" dirty="0" err="1" smtClean="0"/>
              <a:t>i</a:t>
            </a:r>
            <a:r>
              <a:rPr lang="en-US" sz="2800" dirty="0" smtClean="0"/>
              <a:t>) systematically </a:t>
            </a:r>
            <a:r>
              <a:rPr lang="en-US" sz="2800" i="1" dirty="0" smtClean="0"/>
              <a:t>asserted. . .</a:t>
            </a:r>
            <a:r>
              <a:rPr lang="en-US" sz="2800" dirty="0" smtClean="0"/>
              <a:t> </a:t>
            </a:r>
          </a:p>
          <a:p>
            <a:pPr marL="0" indent="0">
              <a:buNone/>
            </a:pPr>
            <a:r>
              <a:rPr lang="en-US" sz="2800" dirty="0"/>
              <a:t>	</a:t>
            </a:r>
            <a:r>
              <a:rPr lang="en-US" sz="2800" dirty="0" smtClean="0"/>
              <a:t>	(ii) as </a:t>
            </a:r>
            <a:r>
              <a:rPr lang="en-US" sz="2800" i="1" dirty="0" smtClean="0"/>
              <a:t>evidence</a:t>
            </a:r>
          </a:p>
          <a:p>
            <a:pPr marL="0" indent="0">
              <a:buNone/>
            </a:pPr>
            <a:endParaRPr lang="en-US" sz="2800" i="1" dirty="0" smtClean="0"/>
          </a:p>
          <a:p>
            <a:pPr marL="0" indent="0">
              <a:buNone/>
            </a:pPr>
            <a:endParaRPr lang="en-US" sz="2800" i="1" dirty="0"/>
          </a:p>
          <a:p>
            <a:pPr marL="0" indent="0" algn="r">
              <a:buNone/>
            </a:pPr>
            <a:r>
              <a:rPr lang="en-US" sz="2800" i="1" dirty="0" smtClean="0"/>
              <a:t>	</a:t>
            </a:r>
          </a:p>
          <a:p>
            <a:pPr marL="0" indent="0" algn="r">
              <a:buNone/>
            </a:pPr>
            <a:r>
              <a:rPr lang="en-US" sz="2800" i="1" dirty="0" smtClean="0"/>
              <a:t>		</a:t>
            </a:r>
            <a:br>
              <a:rPr lang="en-US" sz="2800" i="1" dirty="0" smtClean="0"/>
            </a:br>
            <a:r>
              <a:rPr lang="en-US" sz="2800" i="1" dirty="0" smtClean="0"/>
              <a:t/>
            </a:r>
            <a:br>
              <a:rPr lang="en-US" sz="2800" i="1" dirty="0" smtClean="0"/>
            </a:br>
            <a:r>
              <a:rPr lang="en-US" sz="2800" i="1" dirty="0" smtClean="0"/>
              <a:t>					</a:t>
            </a:r>
            <a:endParaRPr lang="en-US" sz="2000" dirty="0" smtClean="0"/>
          </a:p>
        </p:txBody>
      </p:sp>
      <p:sp>
        <p:nvSpPr>
          <p:cNvPr id="4" name="Slide Number Placeholder 3"/>
          <p:cNvSpPr>
            <a:spLocks noGrp="1"/>
          </p:cNvSpPr>
          <p:nvPr>
            <p:ph type="sldNum" sz="quarter" idx="12"/>
          </p:nvPr>
        </p:nvSpPr>
        <p:spPr/>
        <p:txBody>
          <a:bodyPr/>
          <a:lstStyle/>
          <a:p>
            <a:fld id="{28B409BD-EC82-CB40-A8E1-30EBF40182A0}" type="slidenum">
              <a:rPr lang="en-US" smtClean="0"/>
              <a:t>4</a:t>
            </a:fld>
            <a:endParaRPr lang="en-US"/>
          </a:p>
        </p:txBody>
      </p:sp>
      <p:sp>
        <p:nvSpPr>
          <p:cNvPr id="5" name="Rectangle 4"/>
          <p:cNvSpPr/>
          <p:nvPr/>
        </p:nvSpPr>
        <p:spPr>
          <a:xfrm>
            <a:off x="2907999" y="6288501"/>
            <a:ext cx="6151334" cy="461665"/>
          </a:xfrm>
          <a:prstGeom prst="rect">
            <a:avLst/>
          </a:prstGeom>
        </p:spPr>
        <p:txBody>
          <a:bodyPr wrap="none">
            <a:spAutoFit/>
          </a:bodyPr>
          <a:lstStyle/>
          <a:p>
            <a:pPr algn="r"/>
            <a:r>
              <a:rPr lang="en-US" sz="2400" i="1" dirty="0"/>
              <a:t>	</a:t>
            </a:r>
            <a:r>
              <a:rPr lang="en-US" sz="2400" i="1" dirty="0" smtClean="0"/>
              <a:t>*</a:t>
            </a:r>
            <a:r>
              <a:rPr lang="en-US" i="1" dirty="0" err="1" smtClean="0"/>
              <a:t>Dubin</a:t>
            </a:r>
            <a:r>
              <a:rPr lang="en-US" i="1" dirty="0" smtClean="0"/>
              <a:t> </a:t>
            </a:r>
            <a:r>
              <a:rPr lang="en-US" i="1" dirty="0"/>
              <a:t>et al. 2009-</a:t>
            </a:r>
            <a:r>
              <a:rPr lang="en-US" i="1" dirty="0" smtClean="0"/>
              <a:t>2014, various </a:t>
            </a:r>
            <a:r>
              <a:rPr lang="en-US" i="1" dirty="0" err="1" smtClean="0"/>
              <a:t>Renear</a:t>
            </a:r>
            <a:r>
              <a:rPr lang="en-US" i="1" dirty="0" smtClean="0"/>
              <a:t> lectures</a:t>
            </a:r>
            <a:endParaRPr lang="en-US" dirty="0"/>
          </a:p>
        </p:txBody>
      </p:sp>
      <p:sp>
        <p:nvSpPr>
          <p:cNvPr id="6" name="TextBox 5"/>
          <p:cNvSpPr txBox="1"/>
          <p:nvPr/>
        </p:nvSpPr>
        <p:spPr>
          <a:xfrm>
            <a:off x="152399" y="3614650"/>
            <a:ext cx="8906934" cy="646331"/>
          </a:xfrm>
          <a:prstGeom prst="rect">
            <a:avLst/>
          </a:prstGeom>
          <a:noFill/>
        </p:spPr>
        <p:txBody>
          <a:bodyPr wrap="square" rtlCol="0">
            <a:spAutoFit/>
          </a:bodyPr>
          <a:lstStyle/>
          <a:p>
            <a:endParaRPr lang="en-US" dirty="0"/>
          </a:p>
          <a:p>
            <a:endParaRPr lang="en-US" dirty="0"/>
          </a:p>
        </p:txBody>
      </p:sp>
    </p:spTree>
    <p:extLst>
      <p:ext uri="{BB962C8B-B14F-4D97-AF65-F5344CB8AC3E}">
        <p14:creationId xmlns:p14="http://schemas.microsoft.com/office/powerpoint/2010/main" val="258121309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Remember: clean your data!</a:t>
            </a:r>
            <a:endParaRPr lang="en-US" dirty="0"/>
          </a:p>
        </p:txBody>
      </p:sp>
      <p:pic>
        <p:nvPicPr>
          <p:cNvPr id="3" name="Picture 2" descr="AddColumn2.tif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5205" y="1420196"/>
            <a:ext cx="6132710" cy="4441227"/>
          </a:xfrm>
          <a:prstGeom prst="rect">
            <a:avLst/>
          </a:prstGeom>
        </p:spPr>
      </p:pic>
      <p:pic>
        <p:nvPicPr>
          <p:cNvPr id="4" name="Picture 3" descr="cleanup.tif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96442" y="2340748"/>
            <a:ext cx="3243223" cy="4177355"/>
          </a:xfrm>
          <a:prstGeom prst="rect">
            <a:avLst/>
          </a:prstGeom>
        </p:spPr>
      </p:pic>
      <p:sp>
        <p:nvSpPr>
          <p:cNvPr id="7" name="Frame 6"/>
          <p:cNvSpPr/>
          <p:nvPr/>
        </p:nvSpPr>
        <p:spPr>
          <a:xfrm>
            <a:off x="3484428" y="4146026"/>
            <a:ext cx="2193511" cy="283400"/>
          </a:xfrm>
          <a:prstGeom prst="frame">
            <a:avLst/>
          </a:prstGeom>
          <a:solidFill>
            <a:schemeClr val="tx2"/>
          </a:solidFill>
          <a:ln>
            <a:solidFill>
              <a:srgbClr val="D2533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Frame 7"/>
          <p:cNvSpPr/>
          <p:nvPr/>
        </p:nvSpPr>
        <p:spPr>
          <a:xfrm>
            <a:off x="1210103" y="2697541"/>
            <a:ext cx="1316107" cy="262407"/>
          </a:xfrm>
          <a:prstGeom prst="frame">
            <a:avLst/>
          </a:prstGeom>
          <a:solidFill>
            <a:schemeClr val="tx2"/>
          </a:solidFill>
          <a:ln>
            <a:solidFill>
              <a:srgbClr val="D2533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9567805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Fetching URLs</a:t>
            </a:r>
            <a:endParaRPr lang="en-US" dirty="0"/>
          </a:p>
        </p:txBody>
      </p:sp>
      <p:pic>
        <p:nvPicPr>
          <p:cNvPr id="4" name="Picture 3" descr="AddColumnURLs.tif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05413" y="1524000"/>
            <a:ext cx="6793689" cy="5123892"/>
          </a:xfrm>
          <a:prstGeom prst="rect">
            <a:avLst/>
          </a:prstGeom>
        </p:spPr>
      </p:pic>
      <p:pic>
        <p:nvPicPr>
          <p:cNvPr id="3" name="Picture 2" descr="CreatingColumn.tif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35400" y="5581650"/>
            <a:ext cx="5308600" cy="850900"/>
          </a:xfrm>
          <a:prstGeom prst="rect">
            <a:avLst/>
          </a:prstGeom>
        </p:spPr>
      </p:pic>
    </p:spTree>
    <p:extLst>
      <p:ext uri="{BB962C8B-B14F-4D97-AF65-F5344CB8AC3E}">
        <p14:creationId xmlns:p14="http://schemas.microsoft.com/office/powerpoint/2010/main" val="90077306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JSON!</a:t>
            </a:r>
            <a:endParaRPr lang="en-US" dirty="0"/>
          </a:p>
        </p:txBody>
      </p:sp>
      <p:pic>
        <p:nvPicPr>
          <p:cNvPr id="3" name="Picture 2" descr="JSON.tif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524000"/>
            <a:ext cx="9144000" cy="5008631"/>
          </a:xfrm>
          <a:prstGeom prst="rect">
            <a:avLst/>
          </a:prstGeom>
        </p:spPr>
      </p:pic>
    </p:spTree>
    <p:extLst>
      <p:ext uri="{BB962C8B-B14F-4D97-AF65-F5344CB8AC3E}">
        <p14:creationId xmlns:p14="http://schemas.microsoft.com/office/powerpoint/2010/main" val="149768695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Parsing JSON</a:t>
            </a:r>
            <a:endParaRPr lang="en-US" dirty="0"/>
          </a:p>
        </p:txBody>
      </p:sp>
      <p:pic>
        <p:nvPicPr>
          <p:cNvPr id="3" name="Picture 2" descr="AddColumn3.tif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500109"/>
            <a:ext cx="9144000" cy="5044717"/>
          </a:xfrm>
          <a:prstGeom prst="rect">
            <a:avLst/>
          </a:prstGeom>
        </p:spPr>
      </p:pic>
      <p:cxnSp>
        <p:nvCxnSpPr>
          <p:cNvPr id="4" name="Straight Arrow Connector 3"/>
          <p:cNvCxnSpPr/>
          <p:nvPr/>
        </p:nvCxnSpPr>
        <p:spPr>
          <a:xfrm flipH="1" flipV="1">
            <a:off x="5477767" y="3296666"/>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558073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Parsing JSON</a:t>
            </a:r>
            <a:endParaRPr lang="en-US" dirty="0"/>
          </a:p>
        </p:txBody>
      </p:sp>
      <p:pic>
        <p:nvPicPr>
          <p:cNvPr id="3" name="Picture 2" descr="Longitude.tif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76539" y="1524000"/>
            <a:ext cx="6150058" cy="4380507"/>
          </a:xfrm>
          <a:prstGeom prst="rect">
            <a:avLst/>
          </a:prstGeom>
        </p:spPr>
      </p:pic>
      <p:sp>
        <p:nvSpPr>
          <p:cNvPr id="4" name="TextBox 3"/>
          <p:cNvSpPr txBox="1"/>
          <p:nvPr/>
        </p:nvSpPr>
        <p:spPr>
          <a:xfrm>
            <a:off x="1932567" y="5956890"/>
            <a:ext cx="5819758" cy="923330"/>
          </a:xfrm>
          <a:prstGeom prst="rect">
            <a:avLst/>
          </a:prstGeom>
          <a:noFill/>
        </p:spPr>
        <p:txBody>
          <a:bodyPr wrap="square" rtlCol="0">
            <a:spAutoFit/>
          </a:bodyPr>
          <a:lstStyle/>
          <a:p>
            <a:pPr algn="r"/>
            <a:r>
              <a:rPr lang="en-US" dirty="0" smtClean="0">
                <a:solidFill>
                  <a:srgbClr val="D2533C"/>
                </a:solidFill>
              </a:rPr>
              <a:t>Or </a:t>
            </a:r>
            <a:r>
              <a:rPr lang="en-US" dirty="0" err="1" smtClean="0">
                <a:solidFill>
                  <a:srgbClr val="D2533C"/>
                </a:solidFill>
              </a:rPr>
              <a:t>value.parseJson</a:t>
            </a:r>
            <a:r>
              <a:rPr lang="en-US" dirty="0">
                <a:solidFill>
                  <a:srgbClr val="D2533C"/>
                </a:solidFill>
              </a:rPr>
              <a:t>().results[0].</a:t>
            </a:r>
            <a:r>
              <a:rPr lang="en-US" dirty="0" err="1">
                <a:solidFill>
                  <a:srgbClr val="D2533C"/>
                </a:solidFill>
              </a:rPr>
              <a:t>geometry.location.lat</a:t>
            </a:r>
            <a:endParaRPr lang="en-US" dirty="0">
              <a:solidFill>
                <a:srgbClr val="D2533C"/>
              </a:solidFill>
            </a:endParaRPr>
          </a:p>
          <a:p>
            <a:pPr algn="r"/>
            <a:r>
              <a:rPr lang="en-US" dirty="0" smtClean="0">
                <a:solidFill>
                  <a:srgbClr val="D2533C"/>
                </a:solidFill>
              </a:rPr>
              <a:t>Or </a:t>
            </a:r>
            <a:r>
              <a:rPr lang="en-US" dirty="0" err="1" smtClean="0">
                <a:solidFill>
                  <a:srgbClr val="D2533C"/>
                </a:solidFill>
              </a:rPr>
              <a:t>value.parseJson</a:t>
            </a:r>
            <a:r>
              <a:rPr lang="en-US" dirty="0">
                <a:solidFill>
                  <a:srgbClr val="D2533C"/>
                </a:solidFill>
              </a:rPr>
              <a:t>().results[0].</a:t>
            </a:r>
            <a:r>
              <a:rPr lang="en-US" dirty="0" err="1">
                <a:solidFill>
                  <a:srgbClr val="D2533C"/>
                </a:solidFill>
              </a:rPr>
              <a:t>formatted_address</a:t>
            </a:r>
            <a:endParaRPr lang="en-US" dirty="0">
              <a:solidFill>
                <a:srgbClr val="D2533C"/>
              </a:solidFill>
            </a:endParaRPr>
          </a:p>
          <a:p>
            <a:pPr algn="r"/>
            <a:r>
              <a:rPr lang="en-US" dirty="0" smtClean="0">
                <a:solidFill>
                  <a:srgbClr val="D2533C"/>
                </a:solidFill>
              </a:rPr>
              <a:t>Or…</a:t>
            </a:r>
            <a:endParaRPr lang="en-US" dirty="0">
              <a:solidFill>
                <a:srgbClr val="D2533C"/>
              </a:solidFill>
            </a:endParaRPr>
          </a:p>
        </p:txBody>
      </p:sp>
    </p:spTree>
    <p:extLst>
      <p:ext uri="{BB962C8B-B14F-4D97-AF65-F5344CB8AC3E}">
        <p14:creationId xmlns:p14="http://schemas.microsoft.com/office/powerpoint/2010/main" val="301788165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We’re ready to make maps!</a:t>
            </a:r>
            <a:endParaRPr lang="en-US" dirty="0"/>
          </a:p>
        </p:txBody>
      </p:sp>
      <p:pic>
        <p:nvPicPr>
          <p:cNvPr id="3" name="Picture 2" descr="LatLongs.tif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524000"/>
            <a:ext cx="9144000" cy="4994865"/>
          </a:xfrm>
          <a:prstGeom prst="rect">
            <a:avLst/>
          </a:prstGeom>
        </p:spPr>
      </p:pic>
    </p:spTree>
    <p:extLst>
      <p:ext uri="{BB962C8B-B14F-4D97-AF65-F5344CB8AC3E}">
        <p14:creationId xmlns:p14="http://schemas.microsoft.com/office/powerpoint/2010/main" val="366700530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Restaurants </a:t>
            </a:r>
            <a:br>
              <a:rPr lang="en-US" dirty="0" smtClean="0"/>
            </a:br>
            <a:r>
              <a:rPr lang="en-US" dirty="0" smtClean="0"/>
              <a:t>to Road </a:t>
            </a:r>
            <a:r>
              <a:rPr lang="en-US" dirty="0" err="1" smtClean="0"/>
              <a:t>TRips</a:t>
            </a:r>
            <a:endParaRPr lang="en-US" dirty="0"/>
          </a:p>
        </p:txBody>
      </p:sp>
      <p:sp>
        <p:nvSpPr>
          <p:cNvPr id="3" name="Text Placeholder 2"/>
          <p:cNvSpPr>
            <a:spLocks noGrp="1"/>
          </p:cNvSpPr>
          <p:nvPr>
            <p:ph type="body" idx="1"/>
          </p:nvPr>
        </p:nvSpPr>
        <p:spPr/>
        <p:txBody>
          <a:bodyPr/>
          <a:lstStyle/>
          <a:p>
            <a:r>
              <a:rPr lang="en-US" dirty="0" smtClean="0"/>
              <a:t>The National Register of Historic Places</a:t>
            </a:r>
            <a:endParaRPr lang="en-US" dirty="0"/>
          </a:p>
        </p:txBody>
      </p:sp>
    </p:spTree>
    <p:extLst>
      <p:ext uri="{BB962C8B-B14F-4D97-AF65-F5344CB8AC3E}">
        <p14:creationId xmlns:p14="http://schemas.microsoft.com/office/powerpoint/2010/main" val="362071729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Reconciling with Linked Data</a:t>
            </a:r>
            <a:endParaRPr lang="en-US" dirty="0"/>
          </a:p>
        </p:txBody>
      </p:sp>
      <p:sp>
        <p:nvSpPr>
          <p:cNvPr id="3" name="Content Placeholder 2"/>
          <p:cNvSpPr>
            <a:spLocks noGrp="1"/>
          </p:cNvSpPr>
          <p:nvPr>
            <p:ph idx="1"/>
          </p:nvPr>
        </p:nvSpPr>
        <p:spPr>
          <a:xfrm>
            <a:off x="457200" y="1885890"/>
            <a:ext cx="8229600" cy="4591110"/>
          </a:xfrm>
        </p:spPr>
        <p:txBody>
          <a:bodyPr>
            <a:normAutofit fontScale="92500" lnSpcReduction="10000"/>
          </a:bodyPr>
          <a:lstStyle/>
          <a:p>
            <a:pPr marL="0" indent="0">
              <a:buNone/>
            </a:pPr>
            <a:r>
              <a:rPr lang="en-US" sz="3200" dirty="0" smtClean="0"/>
              <a:t>What you’ll need:</a:t>
            </a:r>
          </a:p>
          <a:p>
            <a:pPr marL="274320" lvl="1" indent="0">
              <a:lnSpc>
                <a:spcPct val="130000"/>
              </a:lnSpc>
              <a:buNone/>
            </a:pPr>
            <a:endParaRPr lang="en-US" sz="1400" dirty="0" smtClean="0"/>
          </a:p>
          <a:p>
            <a:pPr lvl="1">
              <a:lnSpc>
                <a:spcPct val="130000"/>
              </a:lnSpc>
            </a:pPr>
            <a:r>
              <a:rPr lang="en-US" sz="2800" dirty="0" smtClean="0"/>
              <a:t>A fairly clean data set </a:t>
            </a:r>
          </a:p>
          <a:p>
            <a:pPr lvl="2">
              <a:lnSpc>
                <a:spcPct val="130000"/>
              </a:lnSpc>
            </a:pPr>
            <a:r>
              <a:rPr lang="en-US" sz="2600" dirty="0" smtClean="0"/>
              <a:t>Navigate to </a:t>
            </a:r>
            <a:r>
              <a:rPr lang="en-US" sz="2600" b="1" dirty="0">
                <a:solidFill>
                  <a:srgbClr val="D2533C"/>
                </a:solidFill>
              </a:rPr>
              <a:t>http://</a:t>
            </a:r>
            <a:r>
              <a:rPr lang="en-US" sz="2600" b="1" dirty="0" err="1">
                <a:solidFill>
                  <a:srgbClr val="D2533C"/>
                </a:solidFill>
              </a:rPr>
              <a:t>bit.ly</a:t>
            </a:r>
            <a:r>
              <a:rPr lang="en-US" sz="2600" b="1" dirty="0">
                <a:solidFill>
                  <a:srgbClr val="D2533C"/>
                </a:solidFill>
              </a:rPr>
              <a:t>/</a:t>
            </a:r>
            <a:r>
              <a:rPr lang="en-US" sz="2600" b="1" dirty="0" err="1">
                <a:solidFill>
                  <a:srgbClr val="D2533C"/>
                </a:solidFill>
              </a:rPr>
              <a:t>DHOxSS_HumDat</a:t>
            </a:r>
            <a:endParaRPr lang="en-US" sz="2600" b="1" dirty="0" smtClean="0">
              <a:solidFill>
                <a:srgbClr val="D2533C"/>
              </a:solidFill>
            </a:endParaRPr>
          </a:p>
          <a:p>
            <a:pPr lvl="2">
              <a:lnSpc>
                <a:spcPct val="130000"/>
              </a:lnSpc>
            </a:pPr>
            <a:r>
              <a:rPr lang="en-US" sz="2600" dirty="0" smtClean="0"/>
              <a:t>Select </a:t>
            </a:r>
            <a:r>
              <a:rPr lang="en-US" sz="2600" dirty="0" err="1" smtClean="0"/>
              <a:t>nrhp_illinois_moundsites_links.xlsx</a:t>
            </a:r>
            <a:r>
              <a:rPr lang="en-US" sz="2600" dirty="0" smtClean="0"/>
              <a:t> in </a:t>
            </a:r>
          </a:p>
          <a:p>
            <a:pPr marL="548640" lvl="2" indent="0">
              <a:lnSpc>
                <a:spcPct val="130000"/>
              </a:lnSpc>
              <a:buNone/>
            </a:pPr>
            <a:r>
              <a:rPr lang="en-US" sz="2600" dirty="0"/>
              <a:t> </a:t>
            </a:r>
            <a:r>
              <a:rPr lang="en-US" sz="2600" dirty="0" smtClean="0"/>
              <a:t>  Monday &gt; </a:t>
            </a:r>
            <a:r>
              <a:rPr lang="en-US" sz="2600" dirty="0" err="1" smtClean="0"/>
              <a:t>OpenRefine</a:t>
            </a:r>
            <a:endParaRPr lang="en-US" sz="2600" dirty="0" smtClean="0"/>
          </a:p>
          <a:p>
            <a:pPr lvl="1">
              <a:lnSpc>
                <a:spcPct val="130000"/>
              </a:lnSpc>
            </a:pPr>
            <a:r>
              <a:rPr lang="en-US" sz="2800" dirty="0" smtClean="0"/>
              <a:t>An RDF </a:t>
            </a:r>
            <a:r>
              <a:rPr lang="en-US" sz="2800" dirty="0"/>
              <a:t>extension (</a:t>
            </a:r>
            <a:r>
              <a:rPr lang="en-US" sz="2800" b="1" u="sng" dirty="0">
                <a:solidFill>
                  <a:srgbClr val="D2533C"/>
                </a:solidFill>
              </a:rPr>
              <a:t>http://refine.deri.ie</a:t>
            </a:r>
            <a:r>
              <a:rPr lang="en-US" sz="2800" b="1" u="sng" dirty="0" smtClean="0">
                <a:solidFill>
                  <a:srgbClr val="D2533C"/>
                </a:solidFill>
              </a:rPr>
              <a:t>/</a:t>
            </a:r>
            <a:r>
              <a:rPr lang="en-US" sz="2800" dirty="0" smtClean="0"/>
              <a:t>) </a:t>
            </a:r>
          </a:p>
          <a:p>
            <a:pPr lvl="1">
              <a:lnSpc>
                <a:spcPct val="130000"/>
              </a:lnSpc>
            </a:pPr>
            <a:r>
              <a:rPr lang="en-US" sz="2800" dirty="0" smtClean="0"/>
              <a:t>One or more added reconciliation services</a:t>
            </a:r>
          </a:p>
          <a:p>
            <a:pPr lvl="1">
              <a:lnSpc>
                <a:spcPct val="130000"/>
              </a:lnSpc>
            </a:pPr>
            <a:r>
              <a:rPr lang="en-US" sz="2800" dirty="0" smtClean="0"/>
              <a:t>A lot of patience</a:t>
            </a:r>
            <a:endParaRPr lang="en-US" sz="2800" dirty="0"/>
          </a:p>
        </p:txBody>
      </p:sp>
    </p:spTree>
    <p:extLst>
      <p:ext uri="{BB962C8B-B14F-4D97-AF65-F5344CB8AC3E}">
        <p14:creationId xmlns:p14="http://schemas.microsoft.com/office/powerpoint/2010/main" val="63722038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Open, or Import a Project</a:t>
            </a:r>
            <a:endParaRPr lang="en-US" dirty="0"/>
          </a:p>
        </p:txBody>
      </p:sp>
      <p:pic>
        <p:nvPicPr>
          <p:cNvPr id="3" name="Picture 2" descr="Screen Shot 2015-07-10 at 2.12.55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7799" y="1778000"/>
            <a:ext cx="8818659" cy="3860800"/>
          </a:xfrm>
          <a:prstGeom prst="rect">
            <a:avLst/>
          </a:prstGeom>
          <a:ln>
            <a:solidFill>
              <a:schemeClr val="accent5"/>
            </a:solidFill>
          </a:ln>
        </p:spPr>
      </p:pic>
    </p:spTree>
    <p:extLst>
      <p:ext uri="{BB962C8B-B14F-4D97-AF65-F5344CB8AC3E}">
        <p14:creationId xmlns:p14="http://schemas.microsoft.com/office/powerpoint/2010/main" val="10177756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a Reconciliation Service</a:t>
            </a:r>
            <a:endParaRPr lang="en-US" dirty="0"/>
          </a:p>
        </p:txBody>
      </p:sp>
      <p:pic>
        <p:nvPicPr>
          <p:cNvPr id="3" name="Picture 2" descr="Screen Shot 2015-07-10 at 2.35.34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3200" y="1689100"/>
            <a:ext cx="8668302" cy="4178300"/>
          </a:xfrm>
          <a:prstGeom prst="rect">
            <a:avLst/>
          </a:prstGeom>
          <a:ln>
            <a:solidFill>
              <a:srgbClr val="808DA0"/>
            </a:solidFill>
          </a:ln>
        </p:spPr>
      </p:pic>
      <p:sp>
        <p:nvSpPr>
          <p:cNvPr id="4" name="TextBox 3"/>
          <p:cNvSpPr txBox="1"/>
          <p:nvPr/>
        </p:nvSpPr>
        <p:spPr>
          <a:xfrm>
            <a:off x="1308347" y="6015915"/>
            <a:ext cx="6291612" cy="646331"/>
          </a:xfrm>
          <a:prstGeom prst="rect">
            <a:avLst/>
          </a:prstGeom>
          <a:noFill/>
        </p:spPr>
        <p:txBody>
          <a:bodyPr wrap="square" rtlCol="0">
            <a:spAutoFit/>
          </a:bodyPr>
          <a:lstStyle/>
          <a:p>
            <a:r>
              <a:rPr lang="en-US" dirty="0" err="1" smtClean="0"/>
              <a:t>DBpedia</a:t>
            </a:r>
            <a:r>
              <a:rPr lang="en-US" dirty="0" smtClean="0"/>
              <a:t> extracts structured information from </a:t>
            </a:r>
            <a:r>
              <a:rPr lang="en-US" dirty="0"/>
              <a:t>W</a:t>
            </a:r>
            <a:r>
              <a:rPr lang="en-US" dirty="0" smtClean="0"/>
              <a:t>ikipedia </a:t>
            </a:r>
          </a:p>
          <a:p>
            <a:r>
              <a:rPr lang="en-US" dirty="0" smtClean="0"/>
              <a:t>and makes it available as a SPARQL endpoint.</a:t>
            </a:r>
            <a:endParaRPr lang="en-US" dirty="0"/>
          </a:p>
        </p:txBody>
      </p:sp>
    </p:spTree>
    <p:extLst>
      <p:ext uri="{BB962C8B-B14F-4D97-AF65-F5344CB8AC3E}">
        <p14:creationId xmlns:p14="http://schemas.microsoft.com/office/powerpoint/2010/main" val="105558670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our* definition</a:t>
            </a:r>
            <a:endParaRPr lang="en-US" dirty="0"/>
          </a:p>
        </p:txBody>
      </p:sp>
      <p:sp>
        <p:nvSpPr>
          <p:cNvPr id="3" name="Content Placeholder 2"/>
          <p:cNvSpPr>
            <a:spLocks noGrp="1"/>
          </p:cNvSpPr>
          <p:nvPr>
            <p:ph idx="1"/>
          </p:nvPr>
        </p:nvSpPr>
        <p:spPr>
          <a:xfrm>
            <a:off x="166509" y="1397011"/>
            <a:ext cx="8991601" cy="4525963"/>
          </a:xfrm>
        </p:spPr>
        <p:txBody>
          <a:bodyPr>
            <a:noAutofit/>
          </a:bodyPr>
          <a:lstStyle/>
          <a:p>
            <a:pPr marL="0" indent="0">
              <a:buNone/>
            </a:pPr>
            <a:r>
              <a:rPr lang="en-US" sz="2800" dirty="0" smtClean="0"/>
              <a:t>	Data are </a:t>
            </a:r>
            <a:r>
              <a:rPr lang="en-US" sz="2800" i="1" dirty="0" smtClean="0"/>
              <a:t>propositions</a:t>
            </a:r>
            <a:endParaRPr lang="en-US" sz="2800" i="1" dirty="0"/>
          </a:p>
          <a:p>
            <a:pPr marL="0" indent="0">
              <a:buNone/>
            </a:pPr>
            <a:r>
              <a:rPr lang="en-US" sz="2800" dirty="0" smtClean="0"/>
              <a:t>		(</a:t>
            </a:r>
            <a:r>
              <a:rPr lang="en-US" sz="2800" dirty="0" err="1" smtClean="0"/>
              <a:t>i</a:t>
            </a:r>
            <a:r>
              <a:rPr lang="en-US" sz="2800" dirty="0" smtClean="0"/>
              <a:t>) systematically </a:t>
            </a:r>
            <a:r>
              <a:rPr lang="en-US" sz="2800" i="1" dirty="0" smtClean="0"/>
              <a:t>asserted. . .</a:t>
            </a:r>
            <a:r>
              <a:rPr lang="en-US" sz="2800" dirty="0" smtClean="0"/>
              <a:t> </a:t>
            </a:r>
          </a:p>
          <a:p>
            <a:pPr marL="0" indent="0">
              <a:buNone/>
            </a:pPr>
            <a:r>
              <a:rPr lang="en-US" sz="2800" dirty="0"/>
              <a:t>	</a:t>
            </a:r>
            <a:r>
              <a:rPr lang="en-US" sz="2800" dirty="0" smtClean="0"/>
              <a:t>	(ii) as </a:t>
            </a:r>
            <a:r>
              <a:rPr lang="en-US" sz="2800" i="1" dirty="0" smtClean="0"/>
              <a:t>evidence</a:t>
            </a:r>
          </a:p>
          <a:p>
            <a:pPr marL="0" indent="0">
              <a:buNone/>
            </a:pPr>
            <a:endParaRPr lang="en-US" sz="2200" i="1" dirty="0" smtClean="0"/>
          </a:p>
          <a:p>
            <a:pPr marL="0" indent="0">
              <a:buNone/>
            </a:pPr>
            <a:r>
              <a:rPr lang="en-US" sz="2200" i="1" dirty="0"/>
              <a:t>In the sciences </a:t>
            </a:r>
            <a:r>
              <a:rPr lang="en-US" sz="2200" i="1" dirty="0" smtClean="0"/>
              <a:t>data can </a:t>
            </a:r>
            <a:r>
              <a:rPr lang="en-US" sz="2200" i="1" dirty="0"/>
              <a:t>look like: </a:t>
            </a:r>
          </a:p>
          <a:p>
            <a:pPr marL="274320" lvl="1" indent="0">
              <a:buNone/>
            </a:pPr>
            <a:r>
              <a:rPr lang="en-US" sz="2200" b="1" dirty="0" smtClean="0"/>
              <a:t>A </a:t>
            </a:r>
            <a:r>
              <a:rPr lang="en-US" sz="2200" b="1" dirty="0"/>
              <a:t>series of observations, rendered as numbers, </a:t>
            </a:r>
            <a:r>
              <a:rPr lang="en-US" sz="2200" b="1" dirty="0" smtClean="0"/>
              <a:t>analyzed with statistics</a:t>
            </a:r>
            <a:endParaRPr lang="en-US" sz="2200" b="1" dirty="0"/>
          </a:p>
          <a:p>
            <a:pPr marL="0" indent="0">
              <a:buNone/>
            </a:pPr>
            <a:r>
              <a:rPr lang="en-US" sz="2200" i="1" dirty="0"/>
              <a:t>In non-science, </a:t>
            </a:r>
            <a:r>
              <a:rPr lang="en-US" sz="2200" i="1" dirty="0" smtClean="0"/>
              <a:t>data can </a:t>
            </a:r>
            <a:r>
              <a:rPr lang="en-US" sz="2200" i="1" dirty="0"/>
              <a:t>look </a:t>
            </a:r>
            <a:r>
              <a:rPr lang="en-US" sz="2200" i="1" dirty="0" smtClean="0"/>
              <a:t>like:</a:t>
            </a:r>
          </a:p>
          <a:p>
            <a:pPr marL="274320" lvl="1" indent="0">
              <a:buNone/>
            </a:pPr>
            <a:r>
              <a:rPr lang="en-US" sz="2200" b="1" dirty="0" smtClean="0"/>
              <a:t>A collection of </a:t>
            </a:r>
            <a:r>
              <a:rPr lang="en-US" sz="2200" b="1" dirty="0"/>
              <a:t>texts, rendered in </a:t>
            </a:r>
            <a:r>
              <a:rPr lang="en-US" sz="2200" b="1" dirty="0" smtClean="0"/>
              <a:t>words, </a:t>
            </a:r>
            <a:r>
              <a:rPr lang="en-US" sz="2200" b="1" dirty="0"/>
              <a:t>interpreted </a:t>
            </a:r>
            <a:r>
              <a:rPr lang="en-US" sz="2200" b="1" dirty="0" smtClean="0"/>
              <a:t>qualitatively</a:t>
            </a:r>
            <a:endParaRPr lang="en-US" sz="2200" b="1" dirty="0"/>
          </a:p>
          <a:p>
            <a:pPr marL="0" indent="0">
              <a:buNone/>
            </a:pPr>
            <a:r>
              <a:rPr lang="en-US" sz="2200" i="1" dirty="0"/>
              <a:t>In interdisciplinary work </a:t>
            </a:r>
            <a:r>
              <a:rPr lang="en-US" sz="2200" i="1" dirty="0" smtClean="0"/>
              <a:t>data can </a:t>
            </a:r>
            <a:r>
              <a:rPr lang="en-US" sz="2200" i="1" dirty="0"/>
              <a:t>look like: </a:t>
            </a:r>
          </a:p>
          <a:p>
            <a:pPr marL="274320" lvl="1" indent="0">
              <a:buNone/>
            </a:pPr>
            <a:r>
              <a:rPr lang="en-US" sz="2200" b="1" dirty="0"/>
              <a:t>All of the </a:t>
            </a:r>
            <a:r>
              <a:rPr lang="en-US" sz="2200" b="1" dirty="0" smtClean="0"/>
              <a:t>above (and more)</a:t>
            </a:r>
            <a:endParaRPr lang="en-US" sz="2200" b="1" dirty="0"/>
          </a:p>
          <a:p>
            <a:pPr marL="0" indent="0" algn="r">
              <a:buNone/>
            </a:pPr>
            <a:r>
              <a:rPr lang="en-US" sz="2200" i="1" dirty="0" smtClean="0"/>
              <a:t>		</a:t>
            </a:r>
            <a:br>
              <a:rPr lang="en-US" sz="2200" i="1" dirty="0" smtClean="0"/>
            </a:br>
            <a:r>
              <a:rPr lang="en-US" sz="2200" i="1" dirty="0" smtClean="0"/>
              <a:t/>
            </a:r>
            <a:br>
              <a:rPr lang="en-US" sz="2200" i="1" dirty="0" smtClean="0"/>
            </a:br>
            <a:r>
              <a:rPr lang="en-US" sz="2800" i="1" dirty="0" smtClean="0"/>
              <a:t>					</a:t>
            </a:r>
            <a:endParaRPr lang="en-US" sz="2000" dirty="0" smtClean="0"/>
          </a:p>
        </p:txBody>
      </p:sp>
      <p:sp>
        <p:nvSpPr>
          <p:cNvPr id="4" name="Slide Number Placeholder 3"/>
          <p:cNvSpPr>
            <a:spLocks noGrp="1"/>
          </p:cNvSpPr>
          <p:nvPr>
            <p:ph type="sldNum" sz="quarter" idx="12"/>
          </p:nvPr>
        </p:nvSpPr>
        <p:spPr/>
        <p:txBody>
          <a:bodyPr/>
          <a:lstStyle/>
          <a:p>
            <a:fld id="{28B409BD-EC82-CB40-A8E1-30EBF40182A0}" type="slidenum">
              <a:rPr lang="en-US" smtClean="0"/>
              <a:t>5</a:t>
            </a:fld>
            <a:endParaRPr lang="en-US"/>
          </a:p>
        </p:txBody>
      </p:sp>
      <p:sp>
        <p:nvSpPr>
          <p:cNvPr id="8" name="Rectangle 7"/>
          <p:cNvSpPr/>
          <p:nvPr/>
        </p:nvSpPr>
        <p:spPr>
          <a:xfrm>
            <a:off x="2907999" y="6288501"/>
            <a:ext cx="6151334" cy="461665"/>
          </a:xfrm>
          <a:prstGeom prst="rect">
            <a:avLst/>
          </a:prstGeom>
        </p:spPr>
        <p:txBody>
          <a:bodyPr wrap="none">
            <a:spAutoFit/>
          </a:bodyPr>
          <a:lstStyle/>
          <a:p>
            <a:pPr algn="r"/>
            <a:r>
              <a:rPr lang="en-US" sz="2400" i="1" dirty="0"/>
              <a:t>	</a:t>
            </a:r>
            <a:r>
              <a:rPr lang="en-US" sz="2400" i="1" dirty="0" smtClean="0"/>
              <a:t>*</a:t>
            </a:r>
            <a:r>
              <a:rPr lang="en-US" i="1" dirty="0" err="1" smtClean="0"/>
              <a:t>Dubin</a:t>
            </a:r>
            <a:r>
              <a:rPr lang="en-US" i="1" dirty="0" smtClean="0"/>
              <a:t> </a:t>
            </a:r>
            <a:r>
              <a:rPr lang="en-US" i="1" dirty="0"/>
              <a:t>et al. 2009-</a:t>
            </a:r>
            <a:r>
              <a:rPr lang="en-US" i="1" dirty="0" smtClean="0"/>
              <a:t>2014, various </a:t>
            </a:r>
            <a:r>
              <a:rPr lang="en-US" i="1" dirty="0" err="1" smtClean="0"/>
              <a:t>Renear</a:t>
            </a:r>
            <a:r>
              <a:rPr lang="en-US" i="1" dirty="0" smtClean="0"/>
              <a:t> lectures</a:t>
            </a:r>
            <a:endParaRPr lang="en-US" dirty="0"/>
          </a:p>
        </p:txBody>
      </p:sp>
    </p:spTree>
    <p:extLst>
      <p:ext uri="{BB962C8B-B14F-4D97-AF65-F5344CB8AC3E}">
        <p14:creationId xmlns:p14="http://schemas.microsoft.com/office/powerpoint/2010/main" val="3602259940"/>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07-10 at 2.20.26 P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8090" y="1663701"/>
            <a:ext cx="8466850" cy="3721100"/>
          </a:xfrm>
          <a:prstGeom prst="rect">
            <a:avLst/>
          </a:prstGeom>
          <a:ln>
            <a:solidFill>
              <a:srgbClr val="808DA0"/>
            </a:solidFill>
          </a:ln>
        </p:spPr>
      </p:pic>
      <p:sp>
        <p:nvSpPr>
          <p:cNvPr id="2" name="Title 1"/>
          <p:cNvSpPr>
            <a:spLocks noGrp="1"/>
          </p:cNvSpPr>
          <p:nvPr>
            <p:ph type="title"/>
          </p:nvPr>
        </p:nvSpPr>
        <p:spPr/>
        <p:txBody>
          <a:bodyPr/>
          <a:lstStyle/>
          <a:p>
            <a:r>
              <a:rPr lang="en-US" dirty="0" smtClean="0"/>
              <a:t>Start with Subset of Data</a:t>
            </a:r>
            <a:endParaRPr lang="en-US" dirty="0"/>
          </a:p>
        </p:txBody>
      </p:sp>
      <p:sp>
        <p:nvSpPr>
          <p:cNvPr id="7" name="TextBox 6"/>
          <p:cNvSpPr txBox="1"/>
          <p:nvPr/>
        </p:nvSpPr>
        <p:spPr>
          <a:xfrm>
            <a:off x="461765" y="5888595"/>
            <a:ext cx="8436675" cy="369332"/>
          </a:xfrm>
          <a:prstGeom prst="rect">
            <a:avLst/>
          </a:prstGeom>
          <a:noFill/>
        </p:spPr>
        <p:txBody>
          <a:bodyPr wrap="square" rtlCol="0">
            <a:spAutoFit/>
          </a:bodyPr>
          <a:lstStyle/>
          <a:p>
            <a:r>
              <a:rPr lang="en-US" dirty="0" smtClean="0"/>
              <a:t>Star a small set of rows for for an initial test set, facet by star, and select “true”.</a:t>
            </a:r>
            <a:endParaRPr lang="en-US" dirty="0"/>
          </a:p>
        </p:txBody>
      </p:sp>
      <p:cxnSp>
        <p:nvCxnSpPr>
          <p:cNvPr id="9" name="Straight Arrow Connector 8"/>
          <p:cNvCxnSpPr/>
          <p:nvPr/>
        </p:nvCxnSpPr>
        <p:spPr>
          <a:xfrm flipH="1" flipV="1">
            <a:off x="4267240" y="2651119"/>
            <a:ext cx="639062"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flipV="1">
            <a:off x="803972" y="3013955"/>
            <a:ext cx="639058"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7264400" y="1845733"/>
            <a:ext cx="1570540" cy="338667"/>
          </a:xfrm>
          <a:prstGeom prst="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7824702"/>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07-19 at 12.01.58 P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9746" y="1639464"/>
            <a:ext cx="8287054" cy="4381500"/>
          </a:xfrm>
          <a:prstGeom prst="rect">
            <a:avLst/>
          </a:prstGeom>
          <a:ln>
            <a:solidFill>
              <a:schemeClr val="accent4"/>
            </a:solidFill>
          </a:ln>
        </p:spPr>
      </p:pic>
      <p:sp>
        <p:nvSpPr>
          <p:cNvPr id="2" name="Title 1"/>
          <p:cNvSpPr>
            <a:spLocks noGrp="1"/>
          </p:cNvSpPr>
          <p:nvPr>
            <p:ph type="title"/>
          </p:nvPr>
        </p:nvSpPr>
        <p:spPr/>
        <p:txBody>
          <a:bodyPr/>
          <a:lstStyle/>
          <a:p>
            <a:r>
              <a:rPr lang="en-US" dirty="0" smtClean="0"/>
              <a:t>Choose which Column to Reconcile</a:t>
            </a:r>
            <a:endParaRPr lang="en-US" dirty="0"/>
          </a:p>
        </p:txBody>
      </p:sp>
      <p:cxnSp>
        <p:nvCxnSpPr>
          <p:cNvPr id="5" name="Straight Arrow Connector 4"/>
          <p:cNvCxnSpPr/>
          <p:nvPr/>
        </p:nvCxnSpPr>
        <p:spPr>
          <a:xfrm flipH="1" flipV="1">
            <a:off x="6576091" y="3940452"/>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024404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07-19 at 12.03.09 P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7462" y="1812656"/>
            <a:ext cx="6695659" cy="4585071"/>
          </a:xfrm>
          <a:prstGeom prst="rect">
            <a:avLst/>
          </a:prstGeom>
          <a:ln>
            <a:solidFill>
              <a:srgbClr val="4C5A6A"/>
            </a:solidFill>
          </a:ln>
        </p:spPr>
      </p:pic>
      <p:sp>
        <p:nvSpPr>
          <p:cNvPr id="2" name="Title 1"/>
          <p:cNvSpPr>
            <a:spLocks noGrp="1"/>
          </p:cNvSpPr>
          <p:nvPr>
            <p:ph type="title"/>
          </p:nvPr>
        </p:nvSpPr>
        <p:spPr/>
        <p:txBody>
          <a:bodyPr/>
          <a:lstStyle/>
          <a:p>
            <a:r>
              <a:rPr lang="en-US" dirty="0" smtClean="0"/>
              <a:t>Choose your Reconciliation Service</a:t>
            </a:r>
            <a:endParaRPr lang="en-US" dirty="0"/>
          </a:p>
        </p:txBody>
      </p:sp>
      <p:cxnSp>
        <p:nvCxnSpPr>
          <p:cNvPr id="5" name="Straight Arrow Connector 4"/>
          <p:cNvCxnSpPr/>
          <p:nvPr/>
        </p:nvCxnSpPr>
        <p:spPr>
          <a:xfrm flipH="1" flipV="1">
            <a:off x="1704072" y="3093724"/>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2696330"/>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07-15 at 7.38.32 A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2186" y="1361211"/>
            <a:ext cx="6634206" cy="4541537"/>
          </a:xfrm>
          <a:prstGeom prst="rect">
            <a:avLst/>
          </a:prstGeom>
          <a:ln>
            <a:solidFill>
              <a:schemeClr val="accent4"/>
            </a:solidFill>
          </a:ln>
        </p:spPr>
      </p:pic>
      <p:sp>
        <p:nvSpPr>
          <p:cNvPr id="2" name="Title 1"/>
          <p:cNvSpPr>
            <a:spLocks noGrp="1"/>
          </p:cNvSpPr>
          <p:nvPr>
            <p:ph type="title"/>
          </p:nvPr>
        </p:nvSpPr>
        <p:spPr>
          <a:xfrm>
            <a:off x="457200" y="370611"/>
            <a:ext cx="8229600" cy="990600"/>
          </a:xfrm>
        </p:spPr>
        <p:txBody>
          <a:bodyPr/>
          <a:lstStyle/>
          <a:p>
            <a:r>
              <a:rPr lang="en-US" dirty="0" smtClean="0"/>
              <a:t>Choose a Type of Reconciliation</a:t>
            </a:r>
            <a:endParaRPr lang="en-US" dirty="0"/>
          </a:p>
        </p:txBody>
      </p:sp>
      <p:cxnSp>
        <p:nvCxnSpPr>
          <p:cNvPr id="4" name="Straight Arrow Connector 3"/>
          <p:cNvCxnSpPr/>
          <p:nvPr/>
        </p:nvCxnSpPr>
        <p:spPr>
          <a:xfrm flipV="1">
            <a:off x="2259739" y="2816383"/>
            <a:ext cx="509646" cy="470228"/>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160211" y="6015915"/>
            <a:ext cx="6845053" cy="646331"/>
          </a:xfrm>
          <a:prstGeom prst="rect">
            <a:avLst/>
          </a:prstGeom>
          <a:noFill/>
        </p:spPr>
        <p:txBody>
          <a:bodyPr wrap="square" rtlCol="0">
            <a:spAutoFit/>
          </a:bodyPr>
          <a:lstStyle/>
          <a:p>
            <a:r>
              <a:rPr lang="en-US" dirty="0" smtClean="0"/>
              <a:t>If you aren’t sure which name space or class to use, you can usually find additional information about these ontologies online.</a:t>
            </a:r>
            <a:endParaRPr lang="en-US" dirty="0"/>
          </a:p>
        </p:txBody>
      </p:sp>
    </p:spTree>
    <p:extLst>
      <p:ext uri="{BB962C8B-B14F-4D97-AF65-F5344CB8AC3E}">
        <p14:creationId xmlns:p14="http://schemas.microsoft.com/office/powerpoint/2010/main" val="3232928260"/>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Results</a:t>
            </a:r>
            <a:endParaRPr lang="en-US" dirty="0"/>
          </a:p>
        </p:txBody>
      </p:sp>
      <p:pic>
        <p:nvPicPr>
          <p:cNvPr id="5" name="Picture 4" descr="Screen Shot 2015-07-10 at 3.54.39 P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5100" y="1397000"/>
            <a:ext cx="8801180" cy="4559300"/>
          </a:xfrm>
          <a:prstGeom prst="rect">
            <a:avLst/>
          </a:prstGeom>
          <a:ln>
            <a:solidFill>
              <a:srgbClr val="808DA0"/>
            </a:solidFill>
          </a:ln>
        </p:spPr>
      </p:pic>
      <p:sp>
        <p:nvSpPr>
          <p:cNvPr id="10" name="Rectangular Callout 9"/>
          <p:cNvSpPr/>
          <p:nvPr/>
        </p:nvSpPr>
        <p:spPr>
          <a:xfrm>
            <a:off x="5867400" y="2120900"/>
            <a:ext cx="3098880" cy="2451100"/>
          </a:xfrm>
          <a:prstGeom prst="wedgeRectCallout">
            <a:avLst>
              <a:gd name="adj1" fmla="val -45832"/>
              <a:gd name="adj2" fmla="val 53174"/>
            </a:avLst>
          </a:prstGeom>
          <a:noFill/>
          <a:ln w="1905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V="1">
            <a:off x="4762500" y="4394200"/>
            <a:ext cx="279400" cy="266700"/>
          </a:xfrm>
          <a:prstGeom prst="straightConnector1">
            <a:avLst/>
          </a:prstGeom>
          <a:ln w="38100" cmpd="sng">
            <a:solidFill>
              <a:srgbClr val="D2533C"/>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287553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7-19 at 12.09.40 P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7056" y="1620220"/>
            <a:ext cx="8366704" cy="4767894"/>
          </a:xfrm>
          <a:prstGeom prst="rect">
            <a:avLst/>
          </a:prstGeom>
          <a:ln>
            <a:solidFill>
              <a:srgbClr val="4C5A6A"/>
            </a:solidFill>
          </a:ln>
        </p:spPr>
      </p:pic>
      <p:sp>
        <p:nvSpPr>
          <p:cNvPr id="2" name="Title 1"/>
          <p:cNvSpPr>
            <a:spLocks noGrp="1"/>
          </p:cNvSpPr>
          <p:nvPr>
            <p:ph type="title"/>
          </p:nvPr>
        </p:nvSpPr>
        <p:spPr/>
        <p:txBody>
          <a:bodyPr/>
          <a:lstStyle/>
          <a:p>
            <a:r>
              <a:rPr lang="en-US" dirty="0" smtClean="0"/>
              <a:t>Create a Column for New URLs</a:t>
            </a:r>
            <a:endParaRPr lang="en-US" dirty="0"/>
          </a:p>
        </p:txBody>
      </p:sp>
      <p:cxnSp>
        <p:nvCxnSpPr>
          <p:cNvPr id="4" name="Straight Arrow Connector 3"/>
          <p:cNvCxnSpPr/>
          <p:nvPr/>
        </p:nvCxnSpPr>
        <p:spPr>
          <a:xfrm flipH="1" flipV="1">
            <a:off x="6006399" y="3371362"/>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1189635"/>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5-07-19 at 12.13.08 P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43000" y="1524000"/>
            <a:ext cx="6721310" cy="4914900"/>
          </a:xfrm>
          <a:prstGeom prst="rect">
            <a:avLst/>
          </a:prstGeom>
          <a:ln>
            <a:solidFill>
              <a:srgbClr val="4C5A6A"/>
            </a:solidFill>
          </a:ln>
        </p:spPr>
      </p:pic>
      <p:sp>
        <p:nvSpPr>
          <p:cNvPr id="2" name="Title 1"/>
          <p:cNvSpPr>
            <a:spLocks noGrp="1"/>
          </p:cNvSpPr>
          <p:nvPr>
            <p:ph type="title"/>
          </p:nvPr>
        </p:nvSpPr>
        <p:spPr/>
        <p:txBody>
          <a:bodyPr/>
          <a:lstStyle/>
          <a:p>
            <a:r>
              <a:rPr lang="en-US" dirty="0" smtClean="0"/>
              <a:t>Create a Column for New URLs</a:t>
            </a:r>
            <a:endParaRPr lang="en-US" dirty="0"/>
          </a:p>
        </p:txBody>
      </p:sp>
      <p:cxnSp>
        <p:nvCxnSpPr>
          <p:cNvPr id="4" name="Straight Arrow Connector 3"/>
          <p:cNvCxnSpPr/>
          <p:nvPr/>
        </p:nvCxnSpPr>
        <p:spPr>
          <a:xfrm flipH="1" flipV="1">
            <a:off x="3375461" y="2275544"/>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flipH="1" flipV="1">
            <a:off x="2690585" y="3101044"/>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4343400" y="2638380"/>
            <a:ext cx="3213100" cy="219120"/>
          </a:xfrm>
          <a:prstGeom prst="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685867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URI Column</a:t>
            </a:r>
            <a:endParaRPr lang="en-US" dirty="0"/>
          </a:p>
        </p:txBody>
      </p:sp>
      <p:sp>
        <p:nvSpPr>
          <p:cNvPr id="4" name="TextBox 3"/>
          <p:cNvSpPr txBox="1"/>
          <p:nvPr/>
        </p:nvSpPr>
        <p:spPr>
          <a:xfrm>
            <a:off x="457200" y="5915113"/>
            <a:ext cx="8229600" cy="830997"/>
          </a:xfrm>
          <a:prstGeom prst="rect">
            <a:avLst/>
          </a:prstGeom>
          <a:noFill/>
        </p:spPr>
        <p:txBody>
          <a:bodyPr wrap="square" rtlCol="0">
            <a:spAutoFit/>
          </a:bodyPr>
          <a:lstStyle/>
          <a:p>
            <a:r>
              <a:rPr lang="en-US" sz="2400" dirty="0" smtClean="0"/>
              <a:t>Each event cell now has a unique identifier and a path to discover related information from other data sets.</a:t>
            </a:r>
            <a:endParaRPr lang="en-US" sz="2400" dirty="0"/>
          </a:p>
        </p:txBody>
      </p:sp>
      <p:pic>
        <p:nvPicPr>
          <p:cNvPr id="5" name="Picture 4" descr="Screen Shot 2015-07-19 at 12.15.41 P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4500" y="1371600"/>
            <a:ext cx="8001706" cy="4543513"/>
          </a:xfrm>
          <a:prstGeom prst="rect">
            <a:avLst/>
          </a:prstGeom>
          <a:ln>
            <a:solidFill>
              <a:schemeClr val="accent4"/>
            </a:solidFill>
          </a:ln>
        </p:spPr>
      </p:pic>
      <p:sp>
        <p:nvSpPr>
          <p:cNvPr id="6" name="Rectangle 5"/>
          <p:cNvSpPr/>
          <p:nvPr/>
        </p:nvSpPr>
        <p:spPr>
          <a:xfrm>
            <a:off x="3975100" y="2006600"/>
            <a:ext cx="1231900" cy="3908513"/>
          </a:xfrm>
          <a:prstGeom prst="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0877061"/>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Clear Reconciliation Data</a:t>
            </a:r>
            <a:endParaRPr lang="en-US" dirty="0"/>
          </a:p>
        </p:txBody>
      </p:sp>
      <p:pic>
        <p:nvPicPr>
          <p:cNvPr id="3" name="Picture 2" descr="Screen Shot 2015-07-19 at 12.23.11 P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8600" y="1524000"/>
            <a:ext cx="8132696" cy="4635500"/>
          </a:xfrm>
          <a:prstGeom prst="rect">
            <a:avLst/>
          </a:prstGeom>
          <a:ln>
            <a:solidFill>
              <a:schemeClr val="accent4"/>
            </a:solidFill>
          </a:ln>
        </p:spPr>
      </p:pic>
      <p:cxnSp>
        <p:nvCxnSpPr>
          <p:cNvPr id="5" name="Straight Arrow Connector 4"/>
          <p:cNvCxnSpPr/>
          <p:nvPr/>
        </p:nvCxnSpPr>
        <p:spPr>
          <a:xfrm flipV="1">
            <a:off x="3441700" y="5232400"/>
            <a:ext cx="355600" cy="342900"/>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4572000" y="5499100"/>
            <a:ext cx="444500" cy="419100"/>
          </a:xfrm>
          <a:prstGeom prst="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542059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Clear Reconciliation Data</a:t>
            </a:r>
            <a:endParaRPr lang="en-US" dirty="0"/>
          </a:p>
        </p:txBody>
      </p:sp>
      <p:pic>
        <p:nvPicPr>
          <p:cNvPr id="3" name="Picture 2" descr="Screen Shot 2015-07-19 at 12.26.07 P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1760" y="1524000"/>
            <a:ext cx="8534400" cy="4863459"/>
          </a:xfrm>
          <a:prstGeom prst="rect">
            <a:avLst/>
          </a:prstGeom>
          <a:ln>
            <a:solidFill>
              <a:schemeClr val="accent4"/>
            </a:solidFill>
          </a:ln>
        </p:spPr>
      </p:pic>
      <p:sp>
        <p:nvSpPr>
          <p:cNvPr id="4" name="Rectangle 3"/>
          <p:cNvSpPr/>
          <p:nvPr/>
        </p:nvSpPr>
        <p:spPr>
          <a:xfrm>
            <a:off x="4848580" y="2213034"/>
            <a:ext cx="481010" cy="4174425"/>
          </a:xfrm>
          <a:prstGeom prst="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974389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Your</a:t>
            </a:r>
            <a:r>
              <a:rPr lang="en-US" dirty="0" smtClean="0"/>
              <a:t> data</a:t>
            </a:r>
            <a:endParaRPr lang="en-US" dirty="0"/>
          </a:p>
        </p:txBody>
      </p:sp>
      <p:sp>
        <p:nvSpPr>
          <p:cNvPr id="3" name="Content Placeholder 2"/>
          <p:cNvSpPr>
            <a:spLocks noGrp="1"/>
          </p:cNvSpPr>
          <p:nvPr>
            <p:ph idx="1"/>
          </p:nvPr>
        </p:nvSpPr>
        <p:spPr/>
        <p:txBody>
          <a:bodyPr/>
          <a:lstStyle/>
          <a:p>
            <a:pPr marL="0" indent="0">
              <a:buNone/>
            </a:pPr>
            <a:r>
              <a:rPr lang="en-US" dirty="0" smtClean="0"/>
              <a:t>What kind of data do you have or work with?</a:t>
            </a:r>
            <a:br>
              <a:rPr lang="en-US" dirty="0" smtClean="0"/>
            </a:br>
            <a:r>
              <a:rPr lang="en-US" dirty="0" smtClean="0"/>
              <a:t/>
            </a:r>
            <a:br>
              <a:rPr lang="en-US" dirty="0" smtClean="0"/>
            </a:br>
            <a:endParaRPr lang="en-US" dirty="0" smtClean="0"/>
          </a:p>
          <a:p>
            <a:pPr marL="0" indent="0">
              <a:buNone/>
            </a:pPr>
            <a:r>
              <a:rPr lang="en-US" dirty="0" smtClean="0"/>
              <a:t>How is it organized and encoded (written onto some sort of media)?</a:t>
            </a:r>
            <a:br>
              <a:rPr lang="en-US" dirty="0" smtClean="0"/>
            </a:br>
            <a:endParaRPr lang="en-US" dirty="0" smtClean="0"/>
          </a:p>
          <a:p>
            <a:pPr marL="0" indent="0">
              <a:buNone/>
            </a:pPr>
            <a:endParaRPr lang="en-US" dirty="0"/>
          </a:p>
          <a:p>
            <a:pPr marL="0" indent="0">
              <a:buNone/>
            </a:pPr>
            <a:r>
              <a:rPr lang="en-US" dirty="0" smtClean="0"/>
              <a:t>								[</a:t>
            </a:r>
            <a:r>
              <a:rPr lang="en-US" i="1" dirty="0" smtClean="0"/>
              <a:t>audience participation</a:t>
            </a:r>
            <a:r>
              <a:rPr lang="en-US" dirty="0" smtClean="0"/>
              <a:t>]</a:t>
            </a:r>
            <a:endParaRPr lang="en-US" dirty="0"/>
          </a:p>
        </p:txBody>
      </p:sp>
      <p:sp>
        <p:nvSpPr>
          <p:cNvPr id="4" name="Slide Number Placeholder 3"/>
          <p:cNvSpPr>
            <a:spLocks noGrp="1"/>
          </p:cNvSpPr>
          <p:nvPr>
            <p:ph type="sldNum" sz="quarter" idx="12"/>
          </p:nvPr>
        </p:nvSpPr>
        <p:spPr/>
        <p:txBody>
          <a:bodyPr/>
          <a:lstStyle/>
          <a:p>
            <a:fld id="{28B409BD-EC82-CB40-A8E1-30EBF40182A0}" type="slidenum">
              <a:rPr lang="en-US" smtClean="0"/>
              <a:t>6</a:t>
            </a:fld>
            <a:endParaRPr lang="en-US"/>
          </a:p>
        </p:txBody>
      </p:sp>
    </p:spTree>
    <p:extLst>
      <p:ext uri="{BB962C8B-B14F-4D97-AF65-F5344CB8AC3E}">
        <p14:creationId xmlns:p14="http://schemas.microsoft.com/office/powerpoint/2010/main" val="1721775922"/>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9450"/>
            <a:ext cx="8229600" cy="990600"/>
          </a:xfrm>
        </p:spPr>
        <p:txBody>
          <a:bodyPr/>
          <a:lstStyle/>
          <a:p>
            <a:r>
              <a:rPr lang="en-US" dirty="0" smtClean="0"/>
              <a:t>Exporting</a:t>
            </a:r>
            <a:endParaRPr lang="en-US" dirty="0"/>
          </a:p>
        </p:txBody>
      </p:sp>
      <p:pic>
        <p:nvPicPr>
          <p:cNvPr id="4" name="Picture 3" descr="Screen Shot 2015-07-19 at 2.51.50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2318"/>
            <a:ext cx="8041384" cy="4728632"/>
          </a:xfrm>
          <a:prstGeom prst="rect">
            <a:avLst/>
          </a:prstGeom>
          <a:ln>
            <a:solidFill>
              <a:schemeClr val="accent4"/>
            </a:solidFill>
          </a:ln>
        </p:spPr>
      </p:pic>
      <p:sp>
        <p:nvSpPr>
          <p:cNvPr id="5" name="Rectangle 4"/>
          <p:cNvSpPr/>
          <p:nvPr/>
        </p:nvSpPr>
        <p:spPr>
          <a:xfrm>
            <a:off x="6368573" y="3271443"/>
            <a:ext cx="1789357" cy="404118"/>
          </a:xfrm>
          <a:prstGeom prst="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6286859" y="6212039"/>
            <a:ext cx="2399941" cy="523220"/>
          </a:xfrm>
          <a:prstGeom prst="rect">
            <a:avLst/>
          </a:prstGeom>
          <a:noFill/>
        </p:spPr>
        <p:txBody>
          <a:bodyPr wrap="none" rtlCol="0">
            <a:spAutoFit/>
          </a:bodyPr>
          <a:lstStyle/>
          <a:p>
            <a:r>
              <a:rPr lang="en-US" sz="2800" dirty="0" smtClean="0"/>
              <a:t>… not so fast!</a:t>
            </a:r>
            <a:endParaRPr lang="en-US" sz="2800" dirty="0"/>
          </a:p>
        </p:txBody>
      </p:sp>
    </p:spTree>
    <p:extLst>
      <p:ext uri="{BB962C8B-B14F-4D97-AF65-F5344CB8AC3E}">
        <p14:creationId xmlns:p14="http://schemas.microsoft.com/office/powerpoint/2010/main" val="1151643923"/>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8692"/>
            <a:ext cx="8229600" cy="990600"/>
          </a:xfrm>
        </p:spPr>
        <p:txBody>
          <a:bodyPr/>
          <a:lstStyle/>
          <a:p>
            <a:r>
              <a:rPr lang="en-US" dirty="0" smtClean="0"/>
              <a:t>Caveat on Exporting to RDF</a:t>
            </a:r>
            <a:endParaRPr lang="en-US" dirty="0"/>
          </a:p>
        </p:txBody>
      </p:sp>
      <p:pic>
        <p:nvPicPr>
          <p:cNvPr id="3" name="Picture 2" descr="Screen Shot 2015-07-19 at 4.20.22 P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66069" y="1361484"/>
            <a:ext cx="6388053" cy="4747332"/>
          </a:xfrm>
          <a:prstGeom prst="rect">
            <a:avLst/>
          </a:prstGeom>
          <a:ln>
            <a:solidFill>
              <a:schemeClr val="accent4"/>
            </a:solidFill>
          </a:ln>
        </p:spPr>
      </p:pic>
      <p:sp>
        <p:nvSpPr>
          <p:cNvPr id="4" name="TextBox 3"/>
          <p:cNvSpPr txBox="1"/>
          <p:nvPr/>
        </p:nvSpPr>
        <p:spPr>
          <a:xfrm>
            <a:off x="1592383" y="6212038"/>
            <a:ext cx="5910542" cy="523220"/>
          </a:xfrm>
          <a:prstGeom prst="rect">
            <a:avLst/>
          </a:prstGeom>
          <a:noFill/>
        </p:spPr>
        <p:txBody>
          <a:bodyPr wrap="none" rtlCol="0">
            <a:spAutoFit/>
          </a:bodyPr>
          <a:lstStyle/>
          <a:p>
            <a:r>
              <a:rPr lang="en-US" sz="2800" b="1" dirty="0">
                <a:solidFill>
                  <a:srgbClr val="D2533C"/>
                </a:solidFill>
              </a:rPr>
              <a:t>http://</a:t>
            </a:r>
            <a:r>
              <a:rPr lang="en-US" sz="2800" b="1" dirty="0" err="1">
                <a:solidFill>
                  <a:srgbClr val="D2533C"/>
                </a:solidFill>
              </a:rPr>
              <a:t>refine.deri.ie</a:t>
            </a:r>
            <a:r>
              <a:rPr lang="en-US" sz="2800" b="1" dirty="0">
                <a:solidFill>
                  <a:srgbClr val="D2533C"/>
                </a:solidFill>
              </a:rPr>
              <a:t>/</a:t>
            </a:r>
            <a:r>
              <a:rPr lang="en-US" sz="2800" b="1" dirty="0" err="1">
                <a:solidFill>
                  <a:srgbClr val="D2533C"/>
                </a:solidFill>
              </a:rPr>
              <a:t>rdfExportDocs</a:t>
            </a:r>
            <a:endParaRPr lang="en-US" sz="2800" b="1" dirty="0">
              <a:solidFill>
                <a:srgbClr val="D2533C"/>
              </a:solidFill>
            </a:endParaRPr>
          </a:p>
        </p:txBody>
      </p:sp>
    </p:spTree>
    <p:extLst>
      <p:ext uri="{BB962C8B-B14F-4D97-AF65-F5344CB8AC3E}">
        <p14:creationId xmlns:p14="http://schemas.microsoft.com/office/powerpoint/2010/main" val="289737588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59002"/>
            <a:ext cx="4817950" cy="2657504"/>
          </a:xfrm>
        </p:spPr>
        <p:txBody>
          <a:bodyPr/>
          <a:lstStyle/>
          <a:p>
            <a:r>
              <a:rPr lang="en-US" dirty="0" smtClean="0"/>
              <a:t>Discussion and Questions</a:t>
            </a:r>
            <a:endParaRPr lang="en-US" dirty="0"/>
          </a:p>
        </p:txBody>
      </p:sp>
      <p:pic>
        <p:nvPicPr>
          <p:cNvPr id="4" name="Picture 3" descr="Screen Shot 2014-06-05 at 2.43.13 PM.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682178" y="651207"/>
            <a:ext cx="3044609" cy="4981717"/>
          </a:xfrm>
          <a:prstGeom prst="rect">
            <a:avLst/>
          </a:prstGeom>
          <a:ln>
            <a:solidFill>
              <a:srgbClr val="D2533C"/>
            </a:solidFill>
          </a:ln>
        </p:spPr>
      </p:pic>
      <p:sp>
        <p:nvSpPr>
          <p:cNvPr id="5" name="TextBox 4"/>
          <p:cNvSpPr txBox="1"/>
          <p:nvPr/>
        </p:nvSpPr>
        <p:spPr>
          <a:xfrm>
            <a:off x="5659795" y="5696295"/>
            <a:ext cx="3288833" cy="923330"/>
          </a:xfrm>
          <a:prstGeom prst="rect">
            <a:avLst/>
          </a:prstGeom>
          <a:noFill/>
        </p:spPr>
        <p:txBody>
          <a:bodyPr wrap="square" rtlCol="0">
            <a:spAutoFit/>
          </a:bodyPr>
          <a:lstStyle/>
          <a:p>
            <a:r>
              <a:rPr lang="en-US" b="1" dirty="0" smtClean="0"/>
              <a:t>Menu</a:t>
            </a:r>
          </a:p>
          <a:p>
            <a:r>
              <a:rPr lang="en-US" dirty="0" smtClean="0"/>
              <a:t>Hertford College, Oxford, UK</a:t>
            </a:r>
          </a:p>
          <a:p>
            <a:r>
              <a:rPr lang="en-US" dirty="0" smtClean="0"/>
              <a:t>7 March 1907</a:t>
            </a:r>
            <a:endParaRPr lang="en-US" dirty="0"/>
          </a:p>
        </p:txBody>
      </p:sp>
    </p:spTree>
    <p:extLst>
      <p:ext uri="{BB962C8B-B14F-4D97-AF65-F5344CB8AC3E}">
        <p14:creationId xmlns:p14="http://schemas.microsoft.com/office/powerpoint/2010/main" val="1311144187"/>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8683" y="2279218"/>
            <a:ext cx="8710510" cy="1975926"/>
          </a:xfrm>
          <a:prstGeom prst="rect">
            <a:avLst/>
          </a:prstGeom>
          <a:noFill/>
        </p:spPr>
        <p:txBody>
          <a:bodyPr wrap="square" rtlCol="0">
            <a:spAutoFit/>
          </a:bodyPr>
          <a:lstStyle/>
          <a:p>
            <a:pPr>
              <a:lnSpc>
                <a:spcPct val="120000"/>
              </a:lnSpc>
            </a:pPr>
            <a:r>
              <a:rPr lang="en-US" i="1" dirty="0" smtClean="0"/>
              <a:t>The NYPL portion of this exercise was created at the </a:t>
            </a:r>
            <a:r>
              <a:rPr lang="en-US" i="1" dirty="0" smtClean="0">
                <a:solidFill>
                  <a:srgbClr val="D2533C"/>
                </a:solidFill>
              </a:rPr>
              <a:t>Maryland Institute for Technology in the Humanities</a:t>
            </a:r>
            <a:r>
              <a:rPr lang="en-US" i="1" dirty="0" smtClean="0"/>
              <a:t> and developed through the </a:t>
            </a:r>
            <a:r>
              <a:rPr lang="en-US" i="1" dirty="0" smtClean="0">
                <a:solidFill>
                  <a:srgbClr val="D2533C"/>
                </a:solidFill>
              </a:rPr>
              <a:t>Digital Humanities Data Curation </a:t>
            </a:r>
            <a:r>
              <a:rPr lang="en-US" i="1" dirty="0">
                <a:solidFill>
                  <a:srgbClr val="D2533C"/>
                </a:solidFill>
              </a:rPr>
              <a:t>Institute</a:t>
            </a:r>
            <a:r>
              <a:rPr lang="en-US" i="1" dirty="0"/>
              <a:t> series, generously funded by the </a:t>
            </a:r>
            <a:r>
              <a:rPr lang="en-US" i="1" dirty="0" smtClean="0">
                <a:solidFill>
                  <a:srgbClr val="D2533C"/>
                </a:solidFill>
              </a:rPr>
              <a:t>National </a:t>
            </a:r>
            <a:r>
              <a:rPr lang="en-US" i="1" dirty="0">
                <a:solidFill>
                  <a:srgbClr val="D2533C"/>
                </a:solidFill>
              </a:rPr>
              <a:t>Endowment of the Humanities</a:t>
            </a:r>
            <a:r>
              <a:rPr lang="en-US" i="1" dirty="0"/>
              <a:t>. </a:t>
            </a:r>
            <a:r>
              <a:rPr lang="en-US" i="1" dirty="0" smtClean="0"/>
              <a:t> </a:t>
            </a:r>
          </a:p>
          <a:p>
            <a:endParaRPr lang="en-US" i="1" dirty="0" smtClean="0"/>
          </a:p>
          <a:p>
            <a:r>
              <a:rPr lang="en-US" i="1" dirty="0" smtClean="0"/>
              <a:t>Special </a:t>
            </a:r>
            <a:r>
              <a:rPr lang="en-US" i="1" dirty="0"/>
              <a:t>thanks to Trevor Muñoz and Lydia </a:t>
            </a:r>
            <a:r>
              <a:rPr lang="en-US" i="1" dirty="0" err="1"/>
              <a:t>Zvyaginsteva</a:t>
            </a:r>
            <a:r>
              <a:rPr lang="en-US" i="1" dirty="0"/>
              <a:t>!</a:t>
            </a:r>
            <a:r>
              <a:rPr lang="en-US" dirty="0"/>
              <a:t> </a:t>
            </a:r>
          </a:p>
        </p:txBody>
      </p:sp>
      <p:pic>
        <p:nvPicPr>
          <p:cNvPr id="4" name="Picture 3" descr="wordmark_final-black-scalable.eps"/>
          <p:cNvPicPr>
            <a:picLocks noChangeAspect="1"/>
          </p:cNvPicPr>
          <p:nvPr/>
        </p:nvPicPr>
        <p:blipFill>
          <a:blip r:embed="rId2"/>
          <a:stretch>
            <a:fillRect/>
          </a:stretch>
        </p:blipFill>
        <p:spPr>
          <a:xfrm>
            <a:off x="3593127" y="5483541"/>
            <a:ext cx="3200400" cy="650452"/>
          </a:xfrm>
          <a:prstGeom prst="rect">
            <a:avLst/>
          </a:prstGeom>
        </p:spPr>
      </p:pic>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l="5460" r="6297"/>
          <a:stretch/>
        </p:blipFill>
        <p:spPr bwMode="auto">
          <a:xfrm>
            <a:off x="198683" y="5255621"/>
            <a:ext cx="2743200" cy="988060"/>
          </a:xfrm>
          <a:prstGeom prst="rect">
            <a:avLst/>
          </a:prstGeom>
          <a:noFill/>
          <a:ln>
            <a:noFill/>
          </a:ln>
          <a:extLst>
            <a:ext uri="{53640926-AAD7-44d8-BBD7-CCE9431645EC}">
              <a14:shadowObscured xmlns:a14="http://schemas.microsoft.com/office/drawing/2010/main"/>
            </a:ext>
          </a:extLst>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322883" y="4694236"/>
            <a:ext cx="1371600" cy="1777365"/>
          </a:xfrm>
          <a:prstGeom prst="rect">
            <a:avLst/>
          </a:prstGeom>
        </p:spPr>
      </p:pic>
      <p:sp>
        <p:nvSpPr>
          <p:cNvPr id="8" name="TextBox 7"/>
          <p:cNvSpPr txBox="1"/>
          <p:nvPr/>
        </p:nvSpPr>
        <p:spPr>
          <a:xfrm>
            <a:off x="407033" y="895407"/>
            <a:ext cx="8059257" cy="707886"/>
          </a:xfrm>
          <a:prstGeom prst="rect">
            <a:avLst/>
          </a:prstGeom>
          <a:noFill/>
        </p:spPr>
        <p:txBody>
          <a:bodyPr wrap="square" rtlCol="0">
            <a:spAutoFit/>
          </a:bodyPr>
          <a:lstStyle/>
          <a:p>
            <a:r>
              <a:rPr lang="en-US" sz="4000" dirty="0" smtClean="0">
                <a:solidFill>
                  <a:srgbClr val="D2533C"/>
                </a:solidFill>
              </a:rPr>
              <a:t>Acknowledgments</a:t>
            </a:r>
            <a:endParaRPr lang="en-US" sz="4000" dirty="0">
              <a:solidFill>
                <a:srgbClr val="D2533C"/>
              </a:solidFill>
            </a:endParaRPr>
          </a:p>
        </p:txBody>
      </p:sp>
    </p:spTree>
    <p:extLst>
      <p:ext uri="{BB962C8B-B14F-4D97-AF65-F5344CB8AC3E}">
        <p14:creationId xmlns:p14="http://schemas.microsoft.com/office/powerpoint/2010/main" val="419729882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our* definition</a:t>
            </a:r>
            <a:endParaRPr lang="en-US" dirty="0"/>
          </a:p>
        </p:txBody>
      </p:sp>
      <p:sp>
        <p:nvSpPr>
          <p:cNvPr id="3" name="Content Placeholder 2"/>
          <p:cNvSpPr>
            <a:spLocks noGrp="1"/>
          </p:cNvSpPr>
          <p:nvPr>
            <p:ph idx="1"/>
          </p:nvPr>
        </p:nvSpPr>
        <p:spPr>
          <a:xfrm>
            <a:off x="152399" y="1397011"/>
            <a:ext cx="8906934" cy="4525963"/>
          </a:xfrm>
        </p:spPr>
        <p:txBody>
          <a:bodyPr>
            <a:noAutofit/>
          </a:bodyPr>
          <a:lstStyle/>
          <a:p>
            <a:pPr marL="0" indent="0">
              <a:buNone/>
            </a:pPr>
            <a:r>
              <a:rPr lang="en-US" sz="2800" dirty="0" smtClean="0"/>
              <a:t>	Data are propositions</a:t>
            </a:r>
            <a:endParaRPr lang="en-US" sz="2800" dirty="0"/>
          </a:p>
          <a:p>
            <a:pPr marL="0" indent="0">
              <a:buNone/>
            </a:pPr>
            <a:r>
              <a:rPr lang="en-US" sz="2800" b="1" dirty="0" smtClean="0"/>
              <a:t>		(</a:t>
            </a:r>
            <a:r>
              <a:rPr lang="en-US" sz="2800" b="1" dirty="0" err="1" smtClean="0"/>
              <a:t>i</a:t>
            </a:r>
            <a:r>
              <a:rPr lang="en-US" sz="2800" b="1" dirty="0" smtClean="0"/>
              <a:t>) systematically </a:t>
            </a:r>
            <a:r>
              <a:rPr lang="en-US" sz="2800" dirty="0" smtClean="0"/>
              <a:t>asserted</a:t>
            </a:r>
            <a:r>
              <a:rPr lang="en-US" sz="2800" i="1" dirty="0" smtClean="0"/>
              <a:t>. . .</a:t>
            </a:r>
            <a:r>
              <a:rPr lang="en-US" sz="2800" b="1" dirty="0" smtClean="0"/>
              <a:t> </a:t>
            </a:r>
          </a:p>
          <a:p>
            <a:pPr marL="0" indent="0">
              <a:buNone/>
            </a:pPr>
            <a:r>
              <a:rPr lang="en-US" sz="2800" dirty="0"/>
              <a:t>	</a:t>
            </a:r>
            <a:r>
              <a:rPr lang="en-US" sz="2800" dirty="0" smtClean="0"/>
              <a:t>	(ii) as evidence</a:t>
            </a:r>
            <a:r>
              <a:rPr lang="en-US" sz="2200" i="1" dirty="0" smtClean="0"/>
              <a:t>	</a:t>
            </a:r>
            <a:br>
              <a:rPr lang="en-US" sz="2200" i="1" dirty="0" smtClean="0"/>
            </a:br>
            <a:r>
              <a:rPr lang="en-US" sz="2200" i="1" dirty="0" smtClean="0"/>
              <a:t/>
            </a:r>
            <a:br>
              <a:rPr lang="en-US" sz="2200" i="1" dirty="0" smtClean="0"/>
            </a:br>
            <a:endParaRPr lang="en-US" sz="2200" i="1" dirty="0" smtClean="0"/>
          </a:p>
          <a:p>
            <a:pPr marL="0" indent="0" algn="ctr">
              <a:buNone/>
            </a:pPr>
            <a:r>
              <a:rPr lang="en-US" sz="2200" b="1" dirty="0" smtClean="0"/>
              <a:t>When using computers to analyze </a:t>
            </a:r>
            <a:r>
              <a:rPr lang="en-US" sz="2200" b="1" i="1" dirty="0" smtClean="0"/>
              <a:t>any</a:t>
            </a:r>
            <a:r>
              <a:rPr lang="en-US" sz="2200" b="1" dirty="0" smtClean="0"/>
              <a:t> kind of data, </a:t>
            </a:r>
          </a:p>
          <a:p>
            <a:pPr marL="0" indent="0" algn="ctr">
              <a:buNone/>
            </a:pPr>
            <a:r>
              <a:rPr lang="en-US" sz="2200" b="1" dirty="0" smtClean="0"/>
              <a:t>they need to be presented in a particularly systematic way – otherwise the computer won’t know what to do with it.</a:t>
            </a:r>
          </a:p>
          <a:p>
            <a:pPr marL="0" indent="0" algn="ctr">
              <a:buNone/>
            </a:pPr>
            <a:endParaRPr lang="en-US" sz="2200" b="1" dirty="0"/>
          </a:p>
          <a:p>
            <a:pPr marL="0" indent="0" algn="ctr">
              <a:buNone/>
            </a:pPr>
            <a:r>
              <a:rPr lang="en-US" sz="2200" b="1" dirty="0" smtClean="0"/>
              <a:t>That’s where data cleaning/wrangling/curation comes in…</a:t>
            </a:r>
            <a:r>
              <a:rPr lang="en-US" sz="2800" b="1" dirty="0" smtClean="0"/>
              <a:t>		</a:t>
            </a:r>
            <a:r>
              <a:rPr lang="en-US" sz="2800" i="1" dirty="0" smtClean="0"/>
              <a:t>			</a:t>
            </a:r>
            <a:endParaRPr lang="en-US" sz="2000" dirty="0" smtClean="0"/>
          </a:p>
        </p:txBody>
      </p:sp>
      <p:sp>
        <p:nvSpPr>
          <p:cNvPr id="4" name="Slide Number Placeholder 3"/>
          <p:cNvSpPr>
            <a:spLocks noGrp="1"/>
          </p:cNvSpPr>
          <p:nvPr>
            <p:ph type="sldNum" sz="quarter" idx="12"/>
          </p:nvPr>
        </p:nvSpPr>
        <p:spPr/>
        <p:txBody>
          <a:bodyPr/>
          <a:lstStyle/>
          <a:p>
            <a:fld id="{28B409BD-EC82-CB40-A8E1-30EBF40182A0}" type="slidenum">
              <a:rPr lang="en-US" smtClean="0"/>
              <a:t>7</a:t>
            </a:fld>
            <a:endParaRPr lang="en-US"/>
          </a:p>
        </p:txBody>
      </p:sp>
      <p:sp>
        <p:nvSpPr>
          <p:cNvPr id="5" name="Rectangle 4"/>
          <p:cNvSpPr/>
          <p:nvPr/>
        </p:nvSpPr>
        <p:spPr>
          <a:xfrm>
            <a:off x="2907999" y="6288501"/>
            <a:ext cx="6151334" cy="461665"/>
          </a:xfrm>
          <a:prstGeom prst="rect">
            <a:avLst/>
          </a:prstGeom>
        </p:spPr>
        <p:txBody>
          <a:bodyPr wrap="none">
            <a:spAutoFit/>
          </a:bodyPr>
          <a:lstStyle/>
          <a:p>
            <a:pPr algn="r"/>
            <a:r>
              <a:rPr lang="en-US" sz="2400" i="1" dirty="0"/>
              <a:t>	</a:t>
            </a:r>
            <a:r>
              <a:rPr lang="en-US" sz="2400" i="1" dirty="0" smtClean="0"/>
              <a:t>*</a:t>
            </a:r>
            <a:r>
              <a:rPr lang="en-US" i="1" dirty="0" err="1" smtClean="0"/>
              <a:t>Dubin</a:t>
            </a:r>
            <a:r>
              <a:rPr lang="en-US" i="1" dirty="0" smtClean="0"/>
              <a:t> </a:t>
            </a:r>
            <a:r>
              <a:rPr lang="en-US" i="1" dirty="0"/>
              <a:t>et al. 2009-</a:t>
            </a:r>
            <a:r>
              <a:rPr lang="en-US" i="1" dirty="0" smtClean="0"/>
              <a:t>2014, various </a:t>
            </a:r>
            <a:r>
              <a:rPr lang="en-US" i="1" dirty="0" err="1" smtClean="0"/>
              <a:t>Renear</a:t>
            </a:r>
            <a:r>
              <a:rPr lang="en-US" i="1" dirty="0" smtClean="0"/>
              <a:t> lectures</a:t>
            </a:r>
            <a:endParaRPr lang="en-US" dirty="0"/>
          </a:p>
        </p:txBody>
      </p:sp>
    </p:spTree>
    <p:extLst>
      <p:ext uri="{BB962C8B-B14F-4D97-AF65-F5344CB8AC3E}">
        <p14:creationId xmlns:p14="http://schemas.microsoft.com/office/powerpoint/2010/main" val="340647448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Agenda – an entirely too brief overview of data cleaning tools and techniques</a:t>
            </a:r>
            <a:endParaRPr lang="en-US" dirty="0"/>
          </a:p>
        </p:txBody>
      </p:sp>
      <p:sp>
        <p:nvSpPr>
          <p:cNvPr id="3" name="Content Placeholder 2"/>
          <p:cNvSpPr>
            <a:spLocks noGrp="1"/>
          </p:cNvSpPr>
          <p:nvPr>
            <p:ph idx="1"/>
          </p:nvPr>
        </p:nvSpPr>
        <p:spPr/>
        <p:txBody>
          <a:bodyPr/>
          <a:lstStyle/>
          <a:p>
            <a:endParaRPr lang="en-US" dirty="0"/>
          </a:p>
          <a:p>
            <a:r>
              <a:rPr lang="en-US" dirty="0" smtClean="0"/>
              <a:t>Hands on: Spreadsheet activity</a:t>
            </a:r>
          </a:p>
          <a:p>
            <a:r>
              <a:rPr lang="en-US" dirty="0" smtClean="0"/>
              <a:t>Hands on: Tidy data in Excel</a:t>
            </a:r>
          </a:p>
          <a:p>
            <a:endParaRPr lang="en-US" sz="1200" dirty="0" smtClean="0"/>
          </a:p>
          <a:p>
            <a:r>
              <a:rPr lang="en-US" sz="1400" dirty="0" smtClean="0"/>
              <a:t>[break]</a:t>
            </a:r>
          </a:p>
          <a:p>
            <a:endParaRPr lang="en-US" sz="1200" dirty="0" smtClean="0"/>
          </a:p>
          <a:p>
            <a:r>
              <a:rPr lang="en-US" dirty="0" smtClean="0"/>
              <a:t>Follow along: Normalized data in Open Refine</a:t>
            </a:r>
          </a:p>
          <a:p>
            <a:r>
              <a:rPr lang="en-US" dirty="0" smtClean="0"/>
              <a:t>Follow along: Charting data in R</a:t>
            </a:r>
          </a:p>
          <a:p>
            <a:pPr marL="0" indent="0">
              <a:buNone/>
            </a:pPr>
            <a:endParaRPr lang="en-US" dirty="0" smtClean="0"/>
          </a:p>
          <a:p>
            <a:pPr marL="0" indent="0" algn="ctr">
              <a:buNone/>
            </a:pPr>
            <a:r>
              <a:rPr lang="en-US" dirty="0" smtClean="0"/>
              <a:t>For a less brief workshop: Attend the Humanities Dat</a:t>
            </a:r>
            <a:r>
              <a:rPr lang="en-US" dirty="0" smtClean="0"/>
              <a:t>a Carpentry workshop, April 13-14</a:t>
            </a:r>
          </a:p>
          <a:p>
            <a:pPr marL="0" indent="0" algn="ctr">
              <a:buNone/>
            </a:pPr>
            <a:r>
              <a:rPr lang="en-US" dirty="0"/>
              <a:t> </a:t>
            </a:r>
            <a:r>
              <a:rPr lang="en-US" dirty="0">
                <a:hlinkClick r:id="rId2"/>
              </a:rPr>
              <a:t>https://my.library.illinois.edu/data-carpentry</a:t>
            </a:r>
            <a:endParaRPr lang="en-US" dirty="0" smtClean="0"/>
          </a:p>
        </p:txBody>
      </p:sp>
    </p:spTree>
    <p:extLst>
      <p:ext uri="{BB962C8B-B14F-4D97-AF65-F5344CB8AC3E}">
        <p14:creationId xmlns:p14="http://schemas.microsoft.com/office/powerpoint/2010/main" val="116375741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Cleaning data with </a:t>
            </a:r>
            <a:r>
              <a:rPr lang="en-US" dirty="0" err="1" smtClean="0"/>
              <a:t>OPenRefine</a:t>
            </a:r>
            <a:endParaRPr lang="en-US" dirty="0"/>
          </a:p>
        </p:txBody>
      </p:sp>
      <p:sp>
        <p:nvSpPr>
          <p:cNvPr id="3" name="Text Placeholder 2"/>
          <p:cNvSpPr>
            <a:spLocks noGrp="1"/>
          </p:cNvSpPr>
          <p:nvPr>
            <p:ph type="body" idx="1"/>
          </p:nvPr>
        </p:nvSpPr>
        <p:spPr/>
        <p:txBody>
          <a:bodyPr/>
          <a:lstStyle/>
          <a:p>
            <a:r>
              <a:rPr lang="en-US" dirty="0" smtClean="0"/>
              <a:t>Andrea Thomer</a:t>
            </a:r>
            <a:endParaRPr lang="en-US" dirty="0"/>
          </a:p>
        </p:txBody>
      </p:sp>
    </p:spTree>
    <p:extLst>
      <p:ext uri="{BB962C8B-B14F-4D97-AF65-F5344CB8AC3E}">
        <p14:creationId xmlns:p14="http://schemas.microsoft.com/office/powerpoint/2010/main" val="1401283056"/>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20742</TotalTime>
  <Words>2857</Words>
  <Application>Microsoft Macintosh PowerPoint</Application>
  <PresentationFormat>On-screen Show (4:3)</PresentationFormat>
  <Paragraphs>379</Paragraphs>
  <Slides>63</Slides>
  <Notes>40</Notes>
  <HiddenSlides>0</HiddenSlides>
  <MMClips>0</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Clarity</vt:lpstr>
      <vt:lpstr>Humanities Data Praxis</vt:lpstr>
      <vt:lpstr>Humanities data — the very idea</vt:lpstr>
      <vt:lpstr>Data: some definitions</vt:lpstr>
      <vt:lpstr>Data, our* definition</vt:lpstr>
      <vt:lpstr>Data, our* definition</vt:lpstr>
      <vt:lpstr>Your data</vt:lpstr>
      <vt:lpstr>Data, our* definition</vt:lpstr>
      <vt:lpstr>Agenda – an entirely too brief overview of data cleaning tools and techniques</vt:lpstr>
      <vt:lpstr>Cleaning data with OPenRefine</vt:lpstr>
      <vt:lpstr>If you’re following along - </vt:lpstr>
      <vt:lpstr>Introducing OpenRefine</vt:lpstr>
      <vt:lpstr>Today we will cover….</vt:lpstr>
      <vt:lpstr>Creating a Project</vt:lpstr>
      <vt:lpstr>Creating a Project</vt:lpstr>
      <vt:lpstr>Basic Normalization</vt:lpstr>
      <vt:lpstr>A Note on Tracking Project History</vt:lpstr>
      <vt:lpstr>Faceting and Clustering</vt:lpstr>
      <vt:lpstr>Faceting and Clustering</vt:lpstr>
      <vt:lpstr>Faceting and Clustering</vt:lpstr>
      <vt:lpstr>Kinds of Clustering</vt:lpstr>
      <vt:lpstr>Be careful when clustering</vt:lpstr>
      <vt:lpstr>Records vs. Rows</vt:lpstr>
      <vt:lpstr>Multiple Values, Multiple Rows</vt:lpstr>
      <vt:lpstr>One Record, Multiple Rows</vt:lpstr>
      <vt:lpstr>Advanced Transformations</vt:lpstr>
      <vt:lpstr>Extracting History as Provenance</vt:lpstr>
      <vt:lpstr>Extracting History as Provenance</vt:lpstr>
      <vt:lpstr>Extracting History as Provenance</vt:lpstr>
      <vt:lpstr>Applying JSON to New Project</vt:lpstr>
      <vt:lpstr>Applying JSON to New Project</vt:lpstr>
      <vt:lpstr>Applying JSON to New Project</vt:lpstr>
      <vt:lpstr>Exporting your Project</vt:lpstr>
      <vt:lpstr>Further Resources</vt:lpstr>
      <vt:lpstr>GeoCoding </vt:lpstr>
      <vt:lpstr>What’s that?</vt:lpstr>
      <vt:lpstr>Why do we need it?</vt:lpstr>
      <vt:lpstr>How can OpenRefine help?</vt:lpstr>
      <vt:lpstr>Create a Column for New URLs</vt:lpstr>
      <vt:lpstr>Wait a second….</vt:lpstr>
      <vt:lpstr>Remember: clean your data!</vt:lpstr>
      <vt:lpstr>Fetching URLs</vt:lpstr>
      <vt:lpstr>Results: JSON!</vt:lpstr>
      <vt:lpstr>Parsing JSON</vt:lpstr>
      <vt:lpstr>Parsing JSON</vt:lpstr>
      <vt:lpstr>We’re ready to make maps!</vt:lpstr>
      <vt:lpstr>From Restaurants  to Road TRips</vt:lpstr>
      <vt:lpstr>Reconciling with Linked Data</vt:lpstr>
      <vt:lpstr>Create, Open, or Import a Project</vt:lpstr>
      <vt:lpstr>Add a Reconciliation Service</vt:lpstr>
      <vt:lpstr>Start with Subset of Data</vt:lpstr>
      <vt:lpstr>Choose which Column to Reconcile</vt:lpstr>
      <vt:lpstr>Choose your Reconciliation Service</vt:lpstr>
      <vt:lpstr>Choose a Type of Reconciliation</vt:lpstr>
      <vt:lpstr>Review Results</vt:lpstr>
      <vt:lpstr>Create a Column for New URLs</vt:lpstr>
      <vt:lpstr>Create a Column for New URLs</vt:lpstr>
      <vt:lpstr>Review URI Column</vt:lpstr>
      <vt:lpstr>Clear Reconciliation Data</vt:lpstr>
      <vt:lpstr>Clear Reconciliation Data</vt:lpstr>
      <vt:lpstr>Exporting</vt:lpstr>
      <vt:lpstr>Caveat on Exporting to RDF</vt:lpstr>
      <vt:lpstr>Discussion and Questions</vt:lpstr>
      <vt:lpstr>PowerPoint Presentation</vt:lpstr>
    </vt:vector>
  </TitlesOfParts>
  <Company>Graduate School of Library and Information Science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What’s on the Menu?</dc:title>
  <dc:creator>Megan Senseney</dc:creator>
  <cp:lastModifiedBy>andrea thomer</cp:lastModifiedBy>
  <cp:revision>151</cp:revision>
  <cp:lastPrinted>2017-03-10T00:14:35Z</cp:lastPrinted>
  <dcterms:created xsi:type="dcterms:W3CDTF">2014-05-22T21:22:15Z</dcterms:created>
  <dcterms:modified xsi:type="dcterms:W3CDTF">2017-03-10T13:26:52Z</dcterms:modified>
</cp:coreProperties>
</file>